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4" r:id="rId2"/>
    <p:sldId id="256" r:id="rId3"/>
    <p:sldId id="260" r:id="rId4"/>
    <p:sldId id="276" r:id="rId5"/>
    <p:sldId id="258" r:id="rId6"/>
    <p:sldId id="278" r:id="rId7"/>
    <p:sldId id="259" r:id="rId8"/>
    <p:sldId id="283" r:id="rId9"/>
    <p:sldId id="261" r:id="rId10"/>
    <p:sldId id="279" r:id="rId11"/>
    <p:sldId id="268" r:id="rId12"/>
    <p:sldId id="280" r:id="rId13"/>
    <p:sldId id="269" r:id="rId14"/>
    <p:sldId id="281" r:id="rId15"/>
    <p:sldId id="284" r:id="rId16"/>
    <p:sldId id="266" r:id="rId17"/>
    <p:sldId id="272" r:id="rId18"/>
    <p:sldId id="282" r:id="rId19"/>
    <p:sldId id="271" r:id="rId20"/>
    <p:sldId id="277" r:id="rId21"/>
    <p:sldId id="264" r:id="rId22"/>
    <p:sldId id="285" r:id="rId23"/>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a:srgbClr val="159B25"/>
    <a:srgbClr val="003296"/>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72" autoAdjust="0"/>
    <p:restoredTop sz="89228" autoAdjust="0"/>
  </p:normalViewPr>
  <p:slideViewPr>
    <p:cSldViewPr>
      <p:cViewPr varScale="1">
        <p:scale>
          <a:sx n="104" d="100"/>
          <a:sy n="104" d="100"/>
        </p:scale>
        <p:origin x="23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D9F4A8-6EAE-4506-8549-C0FE2203036F}" type="datetimeFigureOut">
              <a:rPr lang="bg-BG" smtClean="0"/>
              <a:pPr/>
              <a:t>17.9.2020 г.</a:t>
            </a:fld>
            <a:endParaRPr lang="bg-B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C7151-B796-421F-B0FE-316FBDE7ED1B}" type="slidenum">
              <a:rPr lang="bg-BG" smtClean="0"/>
              <a:pPr/>
              <a:t>‹#›</a:t>
            </a:fld>
            <a:endParaRPr lang="bg-BG"/>
          </a:p>
        </p:txBody>
      </p:sp>
    </p:spTree>
    <p:extLst>
      <p:ext uri="{BB962C8B-B14F-4D97-AF65-F5344CB8AC3E}">
        <p14:creationId xmlns:p14="http://schemas.microsoft.com/office/powerpoint/2010/main" val="116152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2</a:t>
            </a:fld>
            <a:endParaRPr lang="bg-BG"/>
          </a:p>
        </p:txBody>
      </p:sp>
    </p:spTree>
    <p:extLst>
      <p:ext uri="{BB962C8B-B14F-4D97-AF65-F5344CB8AC3E}">
        <p14:creationId xmlns:p14="http://schemas.microsoft.com/office/powerpoint/2010/main" val="122984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11</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12</a:t>
            </a:fld>
            <a:endParaRPr lang="bg-BG"/>
          </a:p>
        </p:txBody>
      </p:sp>
    </p:spTree>
    <p:extLst>
      <p:ext uri="{BB962C8B-B14F-4D97-AF65-F5344CB8AC3E}">
        <p14:creationId xmlns:p14="http://schemas.microsoft.com/office/powerpoint/2010/main" val="1018079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b="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13</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b="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14</a:t>
            </a:fld>
            <a:endParaRPr lang="bg-BG"/>
          </a:p>
        </p:txBody>
      </p:sp>
    </p:spTree>
    <p:extLst>
      <p:ext uri="{BB962C8B-B14F-4D97-AF65-F5344CB8AC3E}">
        <p14:creationId xmlns:p14="http://schemas.microsoft.com/office/powerpoint/2010/main" val="4227556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b="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15</a:t>
            </a:fld>
            <a:endParaRPr lang="bg-BG"/>
          </a:p>
        </p:txBody>
      </p:sp>
    </p:spTree>
    <p:extLst>
      <p:ext uri="{BB962C8B-B14F-4D97-AF65-F5344CB8AC3E}">
        <p14:creationId xmlns:p14="http://schemas.microsoft.com/office/powerpoint/2010/main" val="4227556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16</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tr-TR" sz="1200" dirty="0" smtClean="0"/>
          </a:p>
        </p:txBody>
      </p:sp>
      <p:sp>
        <p:nvSpPr>
          <p:cNvPr id="4" name="Slide Number Placeholder 3"/>
          <p:cNvSpPr>
            <a:spLocks noGrp="1"/>
          </p:cNvSpPr>
          <p:nvPr>
            <p:ph type="sldNum" sz="quarter" idx="10"/>
          </p:nvPr>
        </p:nvSpPr>
        <p:spPr/>
        <p:txBody>
          <a:bodyPr/>
          <a:lstStyle/>
          <a:p>
            <a:fld id="{8E5C7151-B796-421F-B0FE-316FBDE7ED1B}" type="slidenum">
              <a:rPr lang="bg-BG" smtClean="0"/>
              <a:pPr/>
              <a:t>17</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18</a:t>
            </a:fld>
            <a:endParaRPr lang="bg-BG"/>
          </a:p>
        </p:txBody>
      </p:sp>
    </p:spTree>
    <p:extLst>
      <p:ext uri="{BB962C8B-B14F-4D97-AF65-F5344CB8AC3E}">
        <p14:creationId xmlns:p14="http://schemas.microsoft.com/office/powerpoint/2010/main" val="1348961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19</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20</a:t>
            </a:fld>
            <a:endParaRPr lang="bg-BG"/>
          </a:p>
        </p:txBody>
      </p:sp>
    </p:spTree>
    <p:extLst>
      <p:ext uri="{BB962C8B-B14F-4D97-AF65-F5344CB8AC3E}">
        <p14:creationId xmlns:p14="http://schemas.microsoft.com/office/powerpoint/2010/main" val="927635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bg-BG" sz="1200" dirty="0" smtClean="0">
              <a:solidFill>
                <a:srgbClr val="00B050"/>
              </a:solidFill>
              <a:cs typeface="Arial" panose="020B0604020202020204" pitchFamily="34" charset="0"/>
            </a:endParaRPr>
          </a:p>
          <a:p>
            <a:endParaRPr lang="bg-BG" dirty="0">
              <a:solidFill>
                <a:srgbClr val="159B25"/>
              </a:solidFill>
            </a:endParaRPr>
          </a:p>
        </p:txBody>
      </p:sp>
      <p:sp>
        <p:nvSpPr>
          <p:cNvPr id="4" name="Slide Number Placeholder 3"/>
          <p:cNvSpPr>
            <a:spLocks noGrp="1"/>
          </p:cNvSpPr>
          <p:nvPr>
            <p:ph type="sldNum" sz="quarter" idx="10"/>
          </p:nvPr>
        </p:nvSpPr>
        <p:spPr/>
        <p:txBody>
          <a:bodyPr/>
          <a:lstStyle/>
          <a:p>
            <a:fld id="{8E5C7151-B796-421F-B0FE-316FBDE7ED1B}" type="slidenum">
              <a:rPr lang="bg-BG" smtClean="0"/>
              <a:pPr/>
              <a:t>3</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21</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22</a:t>
            </a:fld>
            <a:endParaRPr lang="bg-BG"/>
          </a:p>
        </p:txBody>
      </p:sp>
    </p:spTree>
    <p:extLst>
      <p:ext uri="{BB962C8B-B14F-4D97-AF65-F5344CB8AC3E}">
        <p14:creationId xmlns:p14="http://schemas.microsoft.com/office/powerpoint/2010/main" val="635178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bg-BG" sz="1200" dirty="0" smtClean="0">
              <a:solidFill>
                <a:srgbClr val="00B050"/>
              </a:solidFill>
              <a:cs typeface="Arial" panose="020B0604020202020204" pitchFamily="34" charset="0"/>
            </a:endParaRPr>
          </a:p>
          <a:p>
            <a:endParaRPr lang="bg-BG" dirty="0">
              <a:solidFill>
                <a:srgbClr val="159B25"/>
              </a:solidFill>
            </a:endParaRPr>
          </a:p>
        </p:txBody>
      </p:sp>
      <p:sp>
        <p:nvSpPr>
          <p:cNvPr id="4" name="Slide Number Placeholder 3"/>
          <p:cNvSpPr>
            <a:spLocks noGrp="1"/>
          </p:cNvSpPr>
          <p:nvPr>
            <p:ph type="sldNum" sz="quarter" idx="10"/>
          </p:nvPr>
        </p:nvSpPr>
        <p:spPr/>
        <p:txBody>
          <a:bodyPr/>
          <a:lstStyle/>
          <a:p>
            <a:fld id="{8E5C7151-B796-421F-B0FE-316FBDE7ED1B}" type="slidenum">
              <a:rPr lang="bg-BG" smtClean="0"/>
              <a:pPr/>
              <a:t>4</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ct val="120000"/>
              </a:lnSpc>
              <a:spcBef>
                <a:spcPts val="0"/>
              </a:spcBef>
              <a:spcAft>
                <a:spcPts val="600"/>
              </a:spcAft>
              <a:buNone/>
              <a:defRPr/>
            </a:pPr>
            <a:r>
              <a:rPr lang="tr-TR" altLang="bg-BG" sz="1200" b="1" dirty="0" smtClean="0">
                <a:solidFill>
                  <a:srgbClr val="FF0000"/>
                </a:solidFill>
                <a:cs typeface="Arial" panose="020B0604020202020204" pitchFamily="34" charset="0"/>
              </a:rPr>
              <a:t>Önceki dönemlere ait girilmiş veriler sisteme otomatik olarak eklenecektir.</a:t>
            </a:r>
            <a:endParaRPr lang="en-GB" altLang="bg-BG" sz="1200" b="1" dirty="0" smtClean="0">
              <a:solidFill>
                <a:srgbClr val="FF0000"/>
              </a:solidFill>
              <a:cs typeface="Arial" panose="020B0604020202020204" pitchFamily="34" charset="0"/>
            </a:endParaRPr>
          </a:p>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5</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ru-RU" dirty="0" smtClean="0"/>
          </a:p>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6</a:t>
            </a:fld>
            <a:endParaRPr lang="bg-BG"/>
          </a:p>
        </p:txBody>
      </p:sp>
    </p:spTree>
    <p:extLst>
      <p:ext uri="{BB962C8B-B14F-4D97-AF65-F5344CB8AC3E}">
        <p14:creationId xmlns:p14="http://schemas.microsoft.com/office/powerpoint/2010/main" val="2005499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ru-RU" sz="1200" dirty="0" smtClean="0"/>
          </a:p>
        </p:txBody>
      </p:sp>
      <p:sp>
        <p:nvSpPr>
          <p:cNvPr id="4" name="Slide Number Placeholder 3"/>
          <p:cNvSpPr>
            <a:spLocks noGrp="1"/>
          </p:cNvSpPr>
          <p:nvPr>
            <p:ph type="sldNum" sz="quarter" idx="10"/>
          </p:nvPr>
        </p:nvSpPr>
        <p:spPr/>
        <p:txBody>
          <a:bodyPr/>
          <a:lstStyle/>
          <a:p>
            <a:fld id="{8E5C7151-B796-421F-B0FE-316FBDE7ED1B}" type="slidenum">
              <a:rPr lang="bg-BG" smtClean="0"/>
              <a:pPr/>
              <a:t>7</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ru-RU" sz="1200" dirty="0" smtClean="0"/>
          </a:p>
        </p:txBody>
      </p:sp>
      <p:sp>
        <p:nvSpPr>
          <p:cNvPr id="4" name="Slide Number Placeholder 3"/>
          <p:cNvSpPr>
            <a:spLocks noGrp="1"/>
          </p:cNvSpPr>
          <p:nvPr>
            <p:ph type="sldNum" sz="quarter" idx="10"/>
          </p:nvPr>
        </p:nvSpPr>
        <p:spPr/>
        <p:txBody>
          <a:bodyPr/>
          <a:lstStyle/>
          <a:p>
            <a:fld id="{8E5C7151-B796-421F-B0FE-316FBDE7ED1B}" type="slidenum">
              <a:rPr lang="bg-BG" smtClean="0"/>
              <a:pPr/>
              <a:t>8</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solidFill>
                <a:srgbClr val="FF0000"/>
              </a:solidFill>
            </a:endParaRPr>
          </a:p>
        </p:txBody>
      </p:sp>
      <p:sp>
        <p:nvSpPr>
          <p:cNvPr id="4" name="Slide Number Placeholder 3"/>
          <p:cNvSpPr>
            <a:spLocks noGrp="1"/>
          </p:cNvSpPr>
          <p:nvPr>
            <p:ph type="sldNum" sz="quarter" idx="10"/>
          </p:nvPr>
        </p:nvSpPr>
        <p:spPr/>
        <p:txBody>
          <a:bodyPr/>
          <a:lstStyle/>
          <a:p>
            <a:fld id="{8E5C7151-B796-421F-B0FE-316FBDE7ED1B}" type="slidenum">
              <a:rPr lang="bg-BG" smtClean="0"/>
              <a:pPr/>
              <a:t>9</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altLang="bg-BG" sz="1200" dirty="0" smtClean="0">
                <a:solidFill>
                  <a:srgbClr val="003296"/>
                </a:solidFill>
                <a:cs typeface="Arial" panose="020B0604020202020204" pitchFamily="34" charset="0"/>
              </a:rPr>
              <a:t>*</a:t>
            </a:r>
            <a:r>
              <a:rPr lang="tr-TR" altLang="bg-BG" sz="1200" dirty="0" smtClean="0">
                <a:solidFill>
                  <a:srgbClr val="003296"/>
                </a:solidFill>
                <a:cs typeface="Arial" panose="020B0604020202020204" pitchFamily="34" charset="0"/>
              </a:rPr>
              <a:t>Somut</a:t>
            </a:r>
            <a:r>
              <a:rPr lang="tr-TR" altLang="bg-BG" sz="1200" baseline="0" dirty="0" smtClean="0">
                <a:solidFill>
                  <a:srgbClr val="003296"/>
                </a:solidFill>
                <a:cs typeface="Arial" panose="020B0604020202020204" pitchFamily="34" charset="0"/>
              </a:rPr>
              <a:t> çıktı örnekleri, yenilenmiş binalar, tedarik edilmiş ekipmanlar, ayrıntılı stratejiler, rehberler, seminerler, gerçekleştirilmiş olan eğitimler, tanıtım materyalleri gibi proje faaliyetlerinin uygulanmasından sonra oluşmaktadır.</a:t>
            </a:r>
            <a:endParaRPr lang="bg-BG" dirty="0">
              <a:solidFill>
                <a:srgbClr val="FF0000"/>
              </a:solidFill>
            </a:endParaRPr>
          </a:p>
        </p:txBody>
      </p:sp>
      <p:sp>
        <p:nvSpPr>
          <p:cNvPr id="4" name="Slide Number Placeholder 3"/>
          <p:cNvSpPr>
            <a:spLocks noGrp="1"/>
          </p:cNvSpPr>
          <p:nvPr>
            <p:ph type="sldNum" sz="quarter" idx="10"/>
          </p:nvPr>
        </p:nvSpPr>
        <p:spPr/>
        <p:txBody>
          <a:bodyPr/>
          <a:lstStyle/>
          <a:p>
            <a:fld id="{8E5C7151-B796-421F-B0FE-316FBDE7ED1B}" type="slidenum">
              <a:rPr lang="bg-BG" smtClean="0"/>
              <a:pPr/>
              <a:t>10</a:t>
            </a:fld>
            <a:endParaRPr lang="bg-BG"/>
          </a:p>
        </p:txBody>
      </p:sp>
    </p:spTree>
    <p:extLst>
      <p:ext uri="{BB962C8B-B14F-4D97-AF65-F5344CB8AC3E}">
        <p14:creationId xmlns:p14="http://schemas.microsoft.com/office/powerpoint/2010/main" val="713994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002303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64422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74255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418107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952597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432435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237195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04438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68838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58834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pPr/>
              <a:t>17.9.2020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098019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21A6AA-AF5E-4D83-9AE2-4BCDDB0639A5}" type="datetimeFigureOut">
              <a:rPr lang="bg-BG" smtClean="0"/>
              <a:pPr/>
              <a:t>17.9.2020 г.</a:t>
            </a:fld>
            <a:endParaRPr lang="bg-B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167FD-0B61-4523-BE19-F4BAFACF7920}" type="slidenum">
              <a:rPr lang="bg-BG" smtClean="0"/>
              <a:pPr/>
              <a:t>‹#›</a:t>
            </a:fld>
            <a:endParaRPr lang="bg-BG"/>
          </a:p>
        </p:txBody>
      </p:sp>
    </p:spTree>
    <p:extLst>
      <p:ext uri="{BB962C8B-B14F-4D97-AF65-F5344CB8AC3E}">
        <p14:creationId xmlns:p14="http://schemas.microsoft.com/office/powerpoint/2010/main" val="1095539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лавие 2"/>
          <p:cNvSpPr txBox="1">
            <a:spLocks/>
          </p:cNvSpPr>
          <p:nvPr/>
        </p:nvSpPr>
        <p:spPr>
          <a:xfrm>
            <a:off x="29658" y="4732946"/>
            <a:ext cx="9084684" cy="5190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tr-TR" sz="2800" b="1" dirty="0" smtClean="0">
                <a:solidFill>
                  <a:srgbClr val="003296"/>
                </a:solidFill>
                <a:ea typeface="+mj-ea"/>
                <a:cs typeface="Arial" panose="020B0604020202020204" pitchFamily="34" charset="0"/>
              </a:rPr>
              <a:t>16-17 Eylül 2020</a:t>
            </a:r>
          </a:p>
          <a:p>
            <a:pPr marL="0" indent="0" algn="ctr">
              <a:buNone/>
            </a:pPr>
            <a:r>
              <a:rPr lang="tr-TR" sz="2800" b="1" dirty="0" smtClean="0">
                <a:solidFill>
                  <a:srgbClr val="003296"/>
                </a:solidFill>
                <a:ea typeface="+mj-ea"/>
                <a:cs typeface="Arial" panose="020B0604020202020204" pitchFamily="34" charset="0"/>
              </a:rPr>
              <a:t>Çevrimiçi Uzaktan Eğitim</a:t>
            </a:r>
            <a:endParaRPr lang="bg-BG" sz="2800" b="1" dirty="0">
              <a:solidFill>
                <a:srgbClr val="003296"/>
              </a:solidFill>
              <a:ea typeface="+mj-ea"/>
              <a:cs typeface="Arial" panose="020B0604020202020204" pitchFamily="34" charset="0"/>
            </a:endParaRPr>
          </a:p>
        </p:txBody>
      </p:sp>
      <p:pic>
        <p:nvPicPr>
          <p:cNvPr id="13" name="Picture 2" descr="https://saasinhighered.files.wordpress.com/2009/10/cropped-ts-powerpoint-header-plain.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6" y="6237313"/>
            <a:ext cx="9120423" cy="6185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3663751"/>
            <a:ext cx="91821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Заглавие 1"/>
          <p:cNvSpPr txBox="1">
            <a:spLocks/>
          </p:cNvSpPr>
          <p:nvPr/>
        </p:nvSpPr>
        <p:spPr>
          <a:xfrm>
            <a:off x="1147762" y="2204864"/>
            <a:ext cx="7050534" cy="14401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cap="all" smtClean="0">
                <a:solidFill>
                  <a:srgbClr val="003296"/>
                </a:solidFill>
                <a:latin typeface="+mn-lt"/>
                <a:cs typeface="Arial" panose="020B0604020202020204" pitchFamily="34" charset="0"/>
              </a:rPr>
              <a:t>Proje</a:t>
            </a:r>
            <a:r>
              <a:rPr lang="tr-TR" sz="4000" b="1" cap="all" dirty="0" smtClean="0">
                <a:solidFill>
                  <a:srgbClr val="003296"/>
                </a:solidFill>
                <a:latin typeface="+mn-lt"/>
                <a:cs typeface="Arial" panose="020B0604020202020204" pitchFamily="34" charset="0"/>
              </a:rPr>
              <a:t> UYGULAMA EĞİTİMİ</a:t>
            </a:r>
            <a:endParaRPr lang="bg-BG" sz="4000" b="1" dirty="0" smtClean="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19" y="206276"/>
            <a:ext cx="8321675"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1603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646331"/>
          </a:xfrm>
          <a:prstGeom prst="rect">
            <a:avLst/>
          </a:prstGeom>
        </p:spPr>
        <p:txBody>
          <a:bodyPr wrap="square">
            <a:spAutoFit/>
          </a:bodyPr>
          <a:lstStyle/>
          <a:p>
            <a:pPr algn="ctr"/>
            <a:r>
              <a:rPr lang="tr-TR" b="1" dirty="0" smtClean="0">
                <a:solidFill>
                  <a:srgbClr val="003296"/>
                </a:solidFill>
                <a:cs typeface="Arial" panose="020B0604020202020204" pitchFamily="34" charset="0"/>
              </a:rPr>
              <a:t>PROJE İLERLEME RAPORU HAZIRLANIRKEN SIK YAPILAN HATALAR</a:t>
            </a:r>
            <a:endParaRPr lang="bg-BG" b="1" dirty="0">
              <a:solidFill>
                <a:srgbClr val="003296"/>
              </a:solidFill>
              <a:cs typeface="Arial" panose="020B0604020202020204" pitchFamily="34" charset="0"/>
            </a:endParaRPr>
          </a:p>
        </p:txBody>
      </p:sp>
      <p:pic>
        <p:nvPicPr>
          <p:cNvPr id="8"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81327"/>
            <a:ext cx="9152554" cy="50494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251521" y="1124744"/>
            <a:ext cx="8553346" cy="5733256"/>
          </a:xfrm>
          <a:prstGeom prst="rect">
            <a:avLst/>
          </a:prstGeom>
        </p:spPr>
        <p:txBody>
          <a:bodyPr>
            <a:noAutofit/>
          </a:bodyPr>
          <a:lstStyle/>
          <a:p>
            <a:pPr marL="342900" indent="-342900" algn="just">
              <a:lnSpc>
                <a:spcPts val="1800"/>
              </a:lnSpc>
              <a:spcAft>
                <a:spcPts val="600"/>
              </a:spcAft>
              <a:buFontTx/>
              <a:buChar char="-"/>
              <a:tabLst>
                <a:tab pos="355600" algn="l"/>
              </a:tabLst>
            </a:pPr>
            <a:endParaRPr lang="tr-TR" altLang="bg-BG" sz="1600" b="1" dirty="0" smtClean="0">
              <a:solidFill>
                <a:srgbClr val="003296"/>
              </a:solidFill>
              <a:cs typeface="Arial" panose="020B0604020202020204" pitchFamily="34" charset="0"/>
            </a:endParaRPr>
          </a:p>
          <a:p>
            <a:pPr marL="342900" indent="-342900" algn="just">
              <a:lnSpc>
                <a:spcPts val="1800"/>
              </a:lnSpc>
              <a:spcAft>
                <a:spcPts val="600"/>
              </a:spcAft>
              <a:buFontTx/>
              <a:buChar char="-"/>
              <a:tabLst>
                <a:tab pos="355600" algn="l"/>
              </a:tabLst>
            </a:pPr>
            <a:endParaRPr lang="tr-TR" altLang="bg-BG" sz="2000" b="1" dirty="0">
              <a:solidFill>
                <a:srgbClr val="003296"/>
              </a:solidFill>
              <a:cs typeface="Arial" panose="020B0604020202020204" pitchFamily="34" charset="0"/>
            </a:endParaRPr>
          </a:p>
          <a:p>
            <a:pPr marL="342900" indent="-342900" algn="just">
              <a:lnSpc>
                <a:spcPts val="1800"/>
              </a:lnSpc>
              <a:spcAft>
                <a:spcPts val="600"/>
              </a:spcAft>
              <a:buFontTx/>
              <a:buChar char="-"/>
              <a:tabLst>
                <a:tab pos="355600" algn="l"/>
              </a:tabLst>
            </a:pPr>
            <a:r>
              <a:rPr lang="en-GB" altLang="bg-BG" sz="2000" b="1" dirty="0" smtClean="0">
                <a:solidFill>
                  <a:srgbClr val="003296"/>
                </a:solidFill>
                <a:cs typeface="Arial" panose="020B0604020202020204" pitchFamily="34" charset="0"/>
              </a:rPr>
              <a:t>2.3</a:t>
            </a:r>
            <a:r>
              <a:rPr lang="tr-TR" altLang="bg-BG" sz="2000" b="1" dirty="0" smtClean="0">
                <a:solidFill>
                  <a:srgbClr val="003296"/>
                </a:solidFill>
                <a:cs typeface="Arial" panose="020B0604020202020204" pitchFamily="34" charset="0"/>
              </a:rPr>
              <a:t>.</a:t>
            </a:r>
            <a:r>
              <a:rPr lang="tr-TR" altLang="bg-BG" sz="2000" dirty="0" smtClean="0">
                <a:solidFill>
                  <a:srgbClr val="003296"/>
                </a:solidFill>
                <a:cs typeface="Arial" panose="020B0604020202020204" pitchFamily="34" charset="0"/>
              </a:rPr>
              <a:t> </a:t>
            </a:r>
            <a:r>
              <a:rPr lang="tr-TR" altLang="bg-BG" sz="2000" b="1" dirty="0" smtClean="0">
                <a:solidFill>
                  <a:srgbClr val="003296"/>
                </a:solidFill>
                <a:cs typeface="Arial" panose="020B0604020202020204" pitchFamily="34" charset="0"/>
              </a:rPr>
              <a:t>bölüm</a:t>
            </a:r>
            <a:r>
              <a:rPr lang="en-GB" altLang="bg-BG" sz="2000" dirty="0" smtClean="0">
                <a:solidFill>
                  <a:srgbClr val="003296"/>
                </a:solidFill>
                <a:cs typeface="Arial" panose="020B0604020202020204" pitchFamily="34" charset="0"/>
              </a:rPr>
              <a:t> – </a:t>
            </a:r>
            <a:r>
              <a:rPr lang="tr-TR" altLang="bg-BG" sz="2000" dirty="0" smtClean="0">
                <a:solidFill>
                  <a:srgbClr val="003296"/>
                </a:solidFill>
                <a:cs typeface="Arial" panose="020B0604020202020204" pitchFamily="34" charset="0"/>
              </a:rPr>
              <a:t>önceki dönemlerde verilen bilgilerle mevcut bilgilerin tutarlılık sağlamaması ya da 2.1. bölümde açıklanan farklılıklarla uymaması;</a:t>
            </a:r>
          </a:p>
          <a:p>
            <a:pPr marL="342900" indent="-342900" algn="just">
              <a:lnSpc>
                <a:spcPts val="1800"/>
              </a:lnSpc>
              <a:spcAft>
                <a:spcPts val="600"/>
              </a:spcAft>
              <a:buFontTx/>
              <a:buChar char="-"/>
              <a:tabLst>
                <a:tab pos="355600" algn="l"/>
              </a:tabLst>
            </a:pPr>
            <a:endParaRPr lang="en-GB" altLang="bg-BG" sz="2000" dirty="0" smtClean="0">
              <a:solidFill>
                <a:srgbClr val="003296"/>
              </a:solidFill>
              <a:cs typeface="Arial" panose="020B0604020202020204" pitchFamily="34" charset="0"/>
            </a:endParaRPr>
          </a:p>
          <a:p>
            <a:pPr marL="342900" indent="-342900" algn="just">
              <a:lnSpc>
                <a:spcPts val="1800"/>
              </a:lnSpc>
              <a:spcAft>
                <a:spcPts val="600"/>
              </a:spcAft>
              <a:buFontTx/>
              <a:buChar char="-"/>
              <a:tabLst>
                <a:tab pos="355600" algn="l"/>
              </a:tabLst>
            </a:pPr>
            <a:r>
              <a:rPr lang="en-GB" altLang="bg-BG" sz="2000" b="1" dirty="0" smtClean="0">
                <a:solidFill>
                  <a:srgbClr val="003296"/>
                </a:solidFill>
                <a:cs typeface="Arial" panose="020B0604020202020204" pitchFamily="34" charset="0"/>
              </a:rPr>
              <a:t>2.4</a:t>
            </a:r>
            <a:r>
              <a:rPr lang="tr-TR" altLang="bg-BG" sz="2000" b="1" dirty="0" smtClean="0">
                <a:solidFill>
                  <a:srgbClr val="003296"/>
                </a:solidFill>
                <a:cs typeface="Arial" panose="020B0604020202020204" pitchFamily="34" charset="0"/>
              </a:rPr>
              <a:t>. bölüm</a:t>
            </a:r>
            <a:r>
              <a:rPr lang="en-GB" altLang="bg-BG" sz="2000" dirty="0" smtClean="0">
                <a:solidFill>
                  <a:srgbClr val="003296"/>
                </a:solidFill>
                <a:cs typeface="Arial" panose="020B0604020202020204" pitchFamily="34" charset="0"/>
              </a:rPr>
              <a:t> – </a:t>
            </a:r>
            <a:r>
              <a:rPr lang="tr-TR" altLang="bg-BG" sz="2000" dirty="0" smtClean="0">
                <a:solidFill>
                  <a:srgbClr val="003296"/>
                </a:solidFill>
                <a:cs typeface="Arial" panose="020B0604020202020204" pitchFamily="34" charset="0"/>
              </a:rPr>
              <a:t> bilgilerin önceki döneme ait bilgilerden bağımsız olması ya da 2.1. kısımda  ve bütçe veya Başvuru </a:t>
            </a:r>
            <a:r>
              <a:rPr lang="tr-TR" altLang="bg-BG" sz="2000" dirty="0" err="1" smtClean="0">
                <a:solidFill>
                  <a:srgbClr val="003296"/>
                </a:solidFill>
                <a:cs typeface="Arial" panose="020B0604020202020204" pitchFamily="34" charset="0"/>
              </a:rPr>
              <a:t>Formu’nda</a:t>
            </a:r>
            <a:r>
              <a:rPr lang="tr-TR" altLang="bg-BG" sz="2000" dirty="0" smtClean="0">
                <a:solidFill>
                  <a:srgbClr val="003296"/>
                </a:solidFill>
                <a:cs typeface="Arial" panose="020B0604020202020204" pitchFamily="34" charset="0"/>
              </a:rPr>
              <a:t> belirtilen bilgilendirme ve görünürlük içerikleriyle tutarlılık sağlamaması;</a:t>
            </a:r>
          </a:p>
          <a:p>
            <a:pPr marL="342900" indent="-342900" algn="just">
              <a:lnSpc>
                <a:spcPts val="1800"/>
              </a:lnSpc>
              <a:spcAft>
                <a:spcPts val="600"/>
              </a:spcAft>
              <a:buFontTx/>
              <a:buChar char="-"/>
              <a:tabLst>
                <a:tab pos="355600" algn="l"/>
              </a:tabLst>
            </a:pPr>
            <a:endParaRPr lang="tr-TR" altLang="bg-BG" sz="2000" dirty="0">
              <a:solidFill>
                <a:srgbClr val="FF0000"/>
              </a:solidFill>
              <a:cs typeface="Arial" panose="020B0604020202020204" pitchFamily="34" charset="0"/>
            </a:endParaRPr>
          </a:p>
          <a:p>
            <a:pPr marL="342900" indent="-342900" algn="just">
              <a:lnSpc>
                <a:spcPts val="1800"/>
              </a:lnSpc>
              <a:spcAft>
                <a:spcPts val="600"/>
              </a:spcAft>
              <a:buFontTx/>
              <a:buChar char="-"/>
              <a:tabLst>
                <a:tab pos="355600" algn="l"/>
              </a:tabLst>
            </a:pPr>
            <a:r>
              <a:rPr lang="tr-TR" altLang="bg-BG" sz="2000" b="1" dirty="0" smtClean="0">
                <a:solidFill>
                  <a:srgbClr val="003296"/>
                </a:solidFill>
                <a:cs typeface="Arial" panose="020B0604020202020204" pitchFamily="34" charset="0"/>
              </a:rPr>
              <a:t>2.5. bölüm</a:t>
            </a:r>
            <a:r>
              <a:rPr lang="en-GB" altLang="bg-BG" sz="2000" dirty="0" smtClean="0">
                <a:solidFill>
                  <a:srgbClr val="003296"/>
                </a:solidFill>
                <a:cs typeface="Arial" panose="020B0604020202020204" pitchFamily="34" charset="0"/>
              </a:rPr>
              <a:t>– </a:t>
            </a:r>
            <a:r>
              <a:rPr lang="tr-TR" altLang="bg-BG" sz="2000" dirty="0">
                <a:solidFill>
                  <a:srgbClr val="003296"/>
                </a:solidFill>
                <a:cs typeface="Arial" panose="020B0604020202020204" pitchFamily="34" charset="0"/>
              </a:rPr>
              <a:t>Önceki döneme ait verilerle tutarsızlık oluşturması</a:t>
            </a:r>
            <a:r>
              <a:rPr lang="tr-TR" altLang="bg-BG" sz="2000" dirty="0" smtClean="0">
                <a:solidFill>
                  <a:srgbClr val="003296"/>
                </a:solidFill>
                <a:cs typeface="Arial" panose="020B0604020202020204" pitchFamily="34" charset="0"/>
              </a:rPr>
              <a:t>;</a:t>
            </a:r>
          </a:p>
          <a:p>
            <a:pPr marL="342900" indent="-342900" algn="just">
              <a:lnSpc>
                <a:spcPts val="1800"/>
              </a:lnSpc>
              <a:spcAft>
                <a:spcPts val="600"/>
              </a:spcAft>
              <a:buFontTx/>
              <a:buChar char="-"/>
              <a:tabLst>
                <a:tab pos="355600" algn="l"/>
              </a:tabLst>
            </a:pPr>
            <a:endParaRPr lang="en-GB" altLang="bg-BG" sz="2000" dirty="0">
              <a:solidFill>
                <a:srgbClr val="003296"/>
              </a:solidFill>
              <a:cs typeface="Arial" panose="020B0604020202020204" pitchFamily="34" charset="0"/>
            </a:endParaRPr>
          </a:p>
          <a:p>
            <a:pPr algn="just">
              <a:lnSpc>
                <a:spcPts val="1800"/>
              </a:lnSpc>
              <a:spcAft>
                <a:spcPts val="600"/>
              </a:spcAft>
              <a:tabLst>
                <a:tab pos="355600" algn="l"/>
              </a:tabLst>
            </a:pPr>
            <a:r>
              <a:rPr lang="tr-TR" altLang="bg-BG" sz="2000" b="1" dirty="0" smtClean="0">
                <a:solidFill>
                  <a:srgbClr val="003296"/>
                </a:solidFill>
                <a:cs typeface="Arial" panose="020B0604020202020204" pitchFamily="34" charset="0"/>
              </a:rPr>
              <a:t>3. </a:t>
            </a:r>
            <a:r>
              <a:rPr lang="en-GB" altLang="bg-BG" sz="2000" b="1" dirty="0" smtClean="0">
                <a:solidFill>
                  <a:srgbClr val="003296"/>
                </a:solidFill>
                <a:cs typeface="Arial" panose="020B0604020202020204" pitchFamily="34" charset="0"/>
              </a:rPr>
              <a:t>“</a:t>
            </a:r>
            <a:r>
              <a:rPr lang="tr-TR" altLang="bg-BG" sz="2000" b="1" dirty="0">
                <a:solidFill>
                  <a:srgbClr val="003296"/>
                </a:solidFill>
                <a:cs typeface="Arial" panose="020B0604020202020204" pitchFamily="34" charset="0"/>
              </a:rPr>
              <a:t>İzleme ve Tutarlılık</a:t>
            </a:r>
            <a:r>
              <a:rPr lang="en-GB" altLang="bg-BG" sz="2000" b="1" dirty="0">
                <a:solidFill>
                  <a:srgbClr val="003296"/>
                </a:solidFill>
                <a:cs typeface="Arial" panose="020B0604020202020204" pitchFamily="34" charset="0"/>
              </a:rPr>
              <a:t>” </a:t>
            </a:r>
            <a:r>
              <a:rPr lang="tr-TR" altLang="bg-BG" sz="2000" b="1" dirty="0">
                <a:solidFill>
                  <a:srgbClr val="003296"/>
                </a:solidFill>
                <a:cs typeface="Arial" panose="020B0604020202020204" pitchFamily="34" charset="0"/>
              </a:rPr>
              <a:t>kısmı</a:t>
            </a:r>
            <a:r>
              <a:rPr lang="en-GB" altLang="bg-BG" sz="2000" b="1" dirty="0" smtClean="0">
                <a:solidFill>
                  <a:srgbClr val="003296"/>
                </a:solidFill>
                <a:cs typeface="Arial" panose="020B0604020202020204" pitchFamily="34" charset="0"/>
              </a:rPr>
              <a:t>:</a:t>
            </a:r>
            <a:r>
              <a:rPr lang="tr-TR" altLang="bg-BG" sz="2000" b="1" dirty="0" smtClean="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Yorum’ (</a:t>
            </a:r>
            <a:r>
              <a:rPr lang="tr-TR" altLang="bg-BG" sz="2000" dirty="0" err="1" smtClean="0">
                <a:solidFill>
                  <a:srgbClr val="003296"/>
                </a:solidFill>
                <a:cs typeface="Arial" panose="020B0604020202020204" pitchFamily="34" charset="0"/>
              </a:rPr>
              <a:t>Comments</a:t>
            </a:r>
            <a:r>
              <a:rPr lang="tr-TR" altLang="bg-BG" sz="2000" dirty="0" smtClean="0">
                <a:solidFill>
                  <a:srgbClr val="003296"/>
                </a:solidFill>
                <a:cs typeface="Arial" panose="020B0604020202020204" pitchFamily="34" charset="0"/>
              </a:rPr>
              <a:t>) kısmında, ulaşılan çıktı ve değerler hakkında herhangi bir açıklama </a:t>
            </a:r>
            <a:r>
              <a:rPr lang="tr-TR" altLang="bg-BG" sz="2000" dirty="0">
                <a:solidFill>
                  <a:srgbClr val="003296"/>
                </a:solidFill>
                <a:cs typeface="Arial" panose="020B0604020202020204" pitchFamily="34" charset="0"/>
              </a:rPr>
              <a:t>b</a:t>
            </a:r>
            <a:r>
              <a:rPr lang="tr-TR" altLang="bg-BG" sz="2000" dirty="0" smtClean="0">
                <a:solidFill>
                  <a:srgbClr val="003296"/>
                </a:solidFill>
                <a:cs typeface="Arial" panose="020B0604020202020204" pitchFamily="34" charset="0"/>
              </a:rPr>
              <a:t>ulunmaması veya ulaşılan çıktı ve değerler arasında tutarsızlığın olması.</a:t>
            </a:r>
            <a:endParaRPr lang="bg-BG" dirty="0"/>
          </a:p>
        </p:txBody>
      </p:sp>
    </p:spTree>
    <p:extLst>
      <p:ext uri="{BB962C8B-B14F-4D97-AF65-F5344CB8AC3E}">
        <p14:creationId xmlns:p14="http://schemas.microsoft.com/office/powerpoint/2010/main" val="3737516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646331"/>
          </a:xfrm>
          <a:prstGeom prst="rect">
            <a:avLst/>
          </a:prstGeom>
        </p:spPr>
        <p:txBody>
          <a:bodyPr wrap="square">
            <a:spAutoFit/>
          </a:bodyPr>
          <a:lstStyle/>
          <a:p>
            <a:pPr algn="ctr"/>
            <a:r>
              <a:rPr lang="tr-TR" b="1" dirty="0">
                <a:solidFill>
                  <a:srgbClr val="003296"/>
                </a:solidFill>
                <a:cs typeface="Arial" panose="020B0604020202020204" pitchFamily="34" charset="0"/>
              </a:rPr>
              <a:t>PROJE İLERLEME RAPORU HAZIRLANIRKEN SIK YAPILAN HATALAR</a:t>
            </a:r>
            <a:endParaRPr lang="bg-BG" b="1" dirty="0">
              <a:solidFill>
                <a:srgbClr val="003296"/>
              </a:solidFill>
              <a:cs typeface="Arial" panose="020B0604020202020204" pitchFamily="34" charset="0"/>
            </a:endParaRPr>
          </a:p>
        </p:txBody>
      </p:sp>
      <p:sp>
        <p:nvSpPr>
          <p:cNvPr id="11" name="Rectangle 10"/>
          <p:cNvSpPr/>
          <p:nvPr/>
        </p:nvSpPr>
        <p:spPr>
          <a:xfrm>
            <a:off x="252110" y="1341209"/>
            <a:ext cx="8553346" cy="5256584"/>
          </a:xfrm>
          <a:prstGeom prst="rect">
            <a:avLst/>
          </a:prstGeom>
        </p:spPr>
        <p:txBody>
          <a:bodyPr wrap="square">
            <a:noAutofit/>
          </a:bodyPr>
          <a:lstStyle/>
          <a:p>
            <a:pPr algn="just">
              <a:lnSpc>
                <a:spcPts val="2200"/>
              </a:lnSpc>
              <a:spcAft>
                <a:spcPts val="600"/>
              </a:spcAft>
            </a:pPr>
            <a:endParaRPr lang="tr-TR"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Proje </a:t>
            </a:r>
            <a:r>
              <a:rPr lang="tr-TR" sz="2000" dirty="0">
                <a:solidFill>
                  <a:srgbClr val="003296"/>
                </a:solidFill>
                <a:cs typeface="Arial" panose="020B0604020202020204" pitchFamily="34" charset="0"/>
              </a:rPr>
              <a:t>ortaklarının hibe sözleşmesi, </a:t>
            </a:r>
            <a:r>
              <a:rPr lang="tr-TR" sz="2000" dirty="0" smtClean="0">
                <a:solidFill>
                  <a:srgbClr val="003296"/>
                </a:solidFill>
                <a:cs typeface="Arial" panose="020B0604020202020204" pitchFamily="34" charset="0"/>
              </a:rPr>
              <a:t>Proje Uygulama Rehberi (PIM), Programın </a:t>
            </a:r>
            <a:r>
              <a:rPr lang="tr-TR" sz="2000" dirty="0">
                <a:solidFill>
                  <a:srgbClr val="003296"/>
                </a:solidFill>
                <a:cs typeface="Arial" panose="020B0604020202020204" pitchFamily="34" charset="0"/>
              </a:rPr>
              <a:t>özel şartları ve süreleriyle ilgili bilgi sahibi olmaması;</a:t>
            </a:r>
            <a:endParaRPr lang="en-GB" sz="2000" dirty="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Ortaklar </a:t>
            </a:r>
            <a:r>
              <a:rPr lang="tr-TR" sz="2000" dirty="0">
                <a:solidFill>
                  <a:srgbClr val="003296"/>
                </a:solidFill>
                <a:cs typeface="Arial" panose="020B0604020202020204" pitchFamily="34" charset="0"/>
              </a:rPr>
              <a:t>arasında etkili iletişim ve işbirliği </a:t>
            </a:r>
            <a:r>
              <a:rPr lang="tr-TR" sz="2000" dirty="0" smtClean="0">
                <a:solidFill>
                  <a:srgbClr val="003296"/>
                </a:solidFill>
                <a:cs typeface="Arial" panose="020B0604020202020204" pitchFamily="34" charset="0"/>
              </a:rPr>
              <a:t>eksikliği;</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Proje Yöneticisinin, ortaklarla iletişim kurma konusunda planlama başarısızlığı;</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Ortaklar arasında görev ve sorumluluk dağıtımı konusunda kötü planlama ve dağılım yapılması</a:t>
            </a:r>
            <a:r>
              <a:rPr lang="en-GB" sz="2000" dirty="0" smtClean="0">
                <a:solidFill>
                  <a:srgbClr val="003296"/>
                </a:solidFill>
                <a:cs typeface="Arial" panose="020B0604020202020204" pitchFamily="34" charset="0"/>
              </a:rPr>
              <a:t>;</a:t>
            </a: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Proje İlerleme Raporu’nun geç hazırlanmaya başlanmasının raporun geç sunulmasına sebep olması;</a:t>
            </a:r>
          </a:p>
          <a:p>
            <a:pPr marL="177800" indent="-177800" algn="just">
              <a:lnSpc>
                <a:spcPts val="2200"/>
              </a:lnSpc>
              <a:spcAft>
                <a:spcPts val="600"/>
              </a:spcAft>
              <a:buFont typeface="Wingdings" panose="05000000000000000000" pitchFamily="2" charset="2"/>
              <a:buChar char="§"/>
            </a:pPr>
            <a:endParaRPr lang="tr-TR"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endParaRPr lang="en-GB" sz="2000" dirty="0" smtClean="0">
              <a:solidFill>
                <a:srgbClr val="003296"/>
              </a:solidFill>
              <a:cs typeface="Arial" panose="020B0604020202020204" pitchFamily="34" charset="0"/>
            </a:endParaRPr>
          </a:p>
          <a:p>
            <a:endParaRPr lang="en-GB" dirty="0" smtClean="0"/>
          </a:p>
          <a:p>
            <a:pPr algn="just"/>
            <a:endParaRPr lang="en-GB" dirty="0" smtClean="0"/>
          </a:p>
          <a:p>
            <a:pPr algn="just"/>
            <a:endParaRPr lang="ru-RU" dirty="0"/>
          </a:p>
        </p:txBody>
      </p:sp>
      <p:pic>
        <p:nvPicPr>
          <p:cNvPr id="10" name="Resim 3"/>
          <p:cNvPicPr>
            <a:picLocks noChangeAspect="1"/>
          </p:cNvPicPr>
          <p:nvPr/>
        </p:nvPicPr>
        <p:blipFill>
          <a:blip r:embed="rId6"/>
          <a:stretch>
            <a:fillRect/>
          </a:stretch>
        </p:blipFill>
        <p:spPr>
          <a:xfrm>
            <a:off x="3286116" y="4214818"/>
            <a:ext cx="3908348" cy="2305652"/>
          </a:xfrm>
          <a:prstGeom prst="rect">
            <a:avLst/>
          </a:prstGeom>
        </p:spPr>
      </p:pic>
    </p:spTree>
    <p:extLst>
      <p:ext uri="{BB962C8B-B14F-4D97-AF65-F5344CB8AC3E}">
        <p14:creationId xmlns:p14="http://schemas.microsoft.com/office/powerpoint/2010/main" val="2455712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646331"/>
          </a:xfrm>
          <a:prstGeom prst="rect">
            <a:avLst/>
          </a:prstGeom>
        </p:spPr>
        <p:txBody>
          <a:bodyPr wrap="square">
            <a:spAutoFit/>
          </a:bodyPr>
          <a:lstStyle/>
          <a:p>
            <a:pPr algn="ctr"/>
            <a:r>
              <a:rPr lang="tr-TR" b="1" dirty="0">
                <a:solidFill>
                  <a:srgbClr val="003296"/>
                </a:solidFill>
                <a:cs typeface="Arial" panose="020B0604020202020204" pitchFamily="34" charset="0"/>
              </a:rPr>
              <a:t>PROJE İLERLEME RAPORU HAZIRLANIRKEN SIK YAPILAN HATALAR</a:t>
            </a:r>
            <a:endParaRPr lang="bg-BG" b="1" dirty="0">
              <a:solidFill>
                <a:srgbClr val="003296"/>
              </a:solidFill>
              <a:cs typeface="Arial" panose="020B0604020202020204" pitchFamily="34" charset="0"/>
            </a:endParaRPr>
          </a:p>
        </p:txBody>
      </p:sp>
      <p:sp>
        <p:nvSpPr>
          <p:cNvPr id="11" name="Rectangle 10"/>
          <p:cNvSpPr/>
          <p:nvPr/>
        </p:nvSpPr>
        <p:spPr>
          <a:xfrm>
            <a:off x="252110" y="1341209"/>
            <a:ext cx="8553346" cy="5256584"/>
          </a:xfrm>
          <a:prstGeom prst="rect">
            <a:avLst/>
          </a:prstGeom>
        </p:spPr>
        <p:txBody>
          <a:bodyPr wrap="square">
            <a:noAutofit/>
          </a:bodyPr>
          <a:lstStyle/>
          <a:p>
            <a:pPr algn="just">
              <a:lnSpc>
                <a:spcPts val="2200"/>
              </a:lnSpc>
              <a:spcAft>
                <a:spcPts val="600"/>
              </a:spcAft>
            </a:pPr>
            <a:endParaRPr lang="tr-TR" dirty="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a:solidFill>
                  <a:srgbClr val="003296"/>
                </a:solidFill>
                <a:cs typeface="Arial" panose="020B0604020202020204" pitchFamily="34" charset="0"/>
              </a:rPr>
              <a:t>İ</a:t>
            </a:r>
            <a:r>
              <a:rPr lang="tr-TR" sz="2000" dirty="0" smtClean="0">
                <a:solidFill>
                  <a:srgbClr val="003296"/>
                </a:solidFill>
                <a:cs typeface="Arial" panose="020B0604020202020204" pitchFamily="34" charset="0"/>
              </a:rPr>
              <a:t>lerleme Raporlarının Program kuralları, şablonları ve raporlama tarihleriyle uyumlu olmaması;</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Ortaklar tarafından uygulanan faaliyetlerle, ulaşılan sonuçlar ve göstergelerle ilgili eksik belge sunulması;</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Eksik Belge - Düzensiz dijital/belge dosyalama sistemi nedeniyle eksik bilgi paylaşımı (fotoğraflar dahi) </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Bilgilendirme ve tanıtım materyallerinin kopyalarının saklanmaması;</a:t>
            </a:r>
            <a:endParaRPr lang="en-GB" sz="2000" dirty="0" smtClean="0">
              <a:solidFill>
                <a:srgbClr val="003296"/>
              </a:solidFill>
              <a:cs typeface="Arial" panose="020B0604020202020204" pitchFamily="34" charset="0"/>
            </a:endParaRPr>
          </a:p>
          <a:p>
            <a:pPr marL="177800" indent="-17780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Program görünürlük kurallarına uyulmaması;</a:t>
            </a:r>
          </a:p>
          <a:p>
            <a:pPr marL="177800" indent="-177800" algn="just">
              <a:lnSpc>
                <a:spcPts val="2200"/>
              </a:lnSpc>
              <a:spcAft>
                <a:spcPts val="600"/>
              </a:spcAft>
              <a:buFont typeface="Wingdings" panose="05000000000000000000" pitchFamily="2" charset="2"/>
              <a:buChar char="§"/>
            </a:pPr>
            <a:endParaRPr lang="en-GB" sz="2000" dirty="0" smtClean="0"/>
          </a:p>
          <a:p>
            <a:endParaRPr lang="en-GB" dirty="0" smtClean="0"/>
          </a:p>
          <a:p>
            <a:pPr algn="just"/>
            <a:endParaRPr lang="en-GB" dirty="0" smtClean="0"/>
          </a:p>
          <a:p>
            <a:pPr algn="just"/>
            <a:endParaRPr lang="ru-RU" dirty="0"/>
          </a:p>
        </p:txBody>
      </p:sp>
      <p:pic>
        <p:nvPicPr>
          <p:cNvPr id="4099" name="Picture 3" descr="C:\Users\Owner\Desktop\Proje  Uygulama Eğitimi_16 Eylül 2020\SUNUMLARIM\45-0.jpg"/>
          <p:cNvPicPr>
            <a:picLocks noChangeAspect="1" noChangeArrowheads="1"/>
          </p:cNvPicPr>
          <p:nvPr/>
        </p:nvPicPr>
        <p:blipFill>
          <a:blip r:embed="rId6"/>
          <a:srcRect/>
          <a:stretch>
            <a:fillRect/>
          </a:stretch>
        </p:blipFill>
        <p:spPr bwMode="auto">
          <a:xfrm>
            <a:off x="2000232" y="4714884"/>
            <a:ext cx="4243387" cy="1736256"/>
          </a:xfrm>
          <a:prstGeom prst="rect">
            <a:avLst/>
          </a:prstGeom>
          <a:noFill/>
        </p:spPr>
      </p:pic>
    </p:spTree>
    <p:extLst>
      <p:ext uri="{BB962C8B-B14F-4D97-AF65-F5344CB8AC3E}">
        <p14:creationId xmlns:p14="http://schemas.microsoft.com/office/powerpoint/2010/main" val="42202770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923330"/>
          </a:xfrm>
          <a:prstGeom prst="rect">
            <a:avLst/>
          </a:prstGeom>
        </p:spPr>
        <p:txBody>
          <a:bodyPr wrap="square">
            <a:spAutoFit/>
          </a:bodyPr>
          <a:lstStyle/>
          <a:p>
            <a:pPr algn="ctr"/>
            <a:r>
              <a:rPr lang="tr-TR" b="1" cap="all" dirty="0" smtClean="0">
                <a:solidFill>
                  <a:srgbClr val="003296"/>
                </a:solidFill>
                <a:cs typeface="Arial" panose="020B0604020202020204" pitchFamily="34" charset="0"/>
              </a:rPr>
              <a:t>PROJE FAALİYETLERİNE KATILIM VE UYGULAMA SIRASINDA SIK YAPILAN HATALAR</a:t>
            </a:r>
            <a:endParaRPr lang="bg-BG" b="1" cap="all" dirty="0">
              <a:solidFill>
                <a:srgbClr val="003296"/>
              </a:solidFill>
              <a:cs typeface="Arial" panose="020B0604020202020204" pitchFamily="34" charset="0"/>
            </a:endParaRPr>
          </a:p>
        </p:txBody>
      </p:sp>
      <p:sp>
        <p:nvSpPr>
          <p:cNvPr id="11" name="Rectangle 10"/>
          <p:cNvSpPr/>
          <p:nvPr/>
        </p:nvSpPr>
        <p:spPr>
          <a:xfrm>
            <a:off x="239859" y="1124744"/>
            <a:ext cx="8553346" cy="5492100"/>
          </a:xfrm>
          <a:prstGeom prst="rect">
            <a:avLst/>
          </a:prstGeom>
        </p:spPr>
        <p:txBody>
          <a:bodyPr wrap="square">
            <a:noAutofit/>
          </a:bodyPr>
          <a:lstStyle/>
          <a:p>
            <a:pPr marL="285750" indent="-285750" algn="just">
              <a:lnSpc>
                <a:spcPts val="2200"/>
              </a:lnSpc>
              <a:spcAft>
                <a:spcPts val="600"/>
              </a:spcAft>
              <a:buFont typeface="Wingdings" panose="05000000000000000000" pitchFamily="2" charset="2"/>
              <a:buChar char="§"/>
            </a:pPr>
            <a:endParaRPr lang="tr-TR" sz="2000"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endParaRPr lang="tr-TR" sz="2000" dirty="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Proje ekibinin, alt yüklenicinin yaptığı işleri ve sağladığı hizmetleri kontrol etmemesi ya da organizasyon konusunda yeterince tecrübe sahibi olmamaları</a:t>
            </a:r>
            <a:r>
              <a:rPr lang="en-GB" sz="2000" dirty="0" smtClean="0">
                <a:solidFill>
                  <a:srgbClr val="003296"/>
                </a:solidFill>
                <a:cs typeface="Arial" panose="020B0604020202020204" pitchFamily="34" charset="0"/>
              </a:rPr>
              <a:t>; </a:t>
            </a:r>
            <a:r>
              <a:rPr lang="tr-TR" sz="2000" dirty="0" smtClean="0">
                <a:solidFill>
                  <a:srgbClr val="003296"/>
                </a:solidFill>
                <a:cs typeface="Arial" panose="020B0604020202020204" pitchFamily="34" charset="0"/>
              </a:rPr>
              <a:t>bütçede belirtilmiş olan planlanan faaliyet ve miktarların dikkate alınmaması;</a:t>
            </a:r>
            <a:endParaRPr lang="en-GB" sz="2000"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Etkinlik gündeminin her bir gün için ayrı hazırlanmamış olması – toplantı yeri, süresi, eğitimci/konuşmacının adları, kahve ikramı, çeviri…gibi bilgilere yer verilmemiş olması;</a:t>
            </a:r>
            <a:endParaRPr lang="en-GB" sz="2000"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İki günlük faaliyeti tek bir günde gerçekleştirme ve gündeme uyulmaması;</a:t>
            </a:r>
            <a:endParaRPr lang="en-GB" sz="2000"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Tüm katılımcılar tarafından imzalanan katılımcı listelerinin her bir gün için ayrı ayrı hazırlanmaması</a:t>
            </a:r>
            <a:r>
              <a:rPr lang="en-GB" sz="2000" dirty="0" smtClean="0">
                <a:solidFill>
                  <a:srgbClr val="003296"/>
                </a:solidFill>
                <a:cs typeface="Arial" panose="020B0604020202020204" pitchFamily="34" charset="0"/>
              </a:rPr>
              <a:t>;  </a:t>
            </a:r>
          </a:p>
          <a:p>
            <a:endParaRPr lang="en-GB" dirty="0" smtClean="0"/>
          </a:p>
          <a:p>
            <a:pPr algn="just"/>
            <a:endParaRPr lang="ru-RU" dirty="0"/>
          </a:p>
          <a:p>
            <a:pPr algn="just"/>
            <a:endParaRPr lang="ru-RU" dirty="0"/>
          </a:p>
        </p:txBody>
      </p:sp>
      <p:pic>
        <p:nvPicPr>
          <p:cNvPr id="5122" name="Picture 2" descr="C:\Users\Owner\Desktop\Proje  Uygulama Eğitimi_16 Eylül 2020\SUNUMLARIM\indir.png"/>
          <p:cNvPicPr>
            <a:picLocks noChangeAspect="1" noChangeArrowheads="1"/>
          </p:cNvPicPr>
          <p:nvPr/>
        </p:nvPicPr>
        <p:blipFill>
          <a:blip r:embed="rId6"/>
          <a:srcRect/>
          <a:stretch>
            <a:fillRect/>
          </a:stretch>
        </p:blipFill>
        <p:spPr bwMode="auto">
          <a:xfrm rot="4458774">
            <a:off x="5909444" y="4560869"/>
            <a:ext cx="2323498" cy="2313171"/>
          </a:xfrm>
          <a:prstGeom prst="rect">
            <a:avLst/>
          </a:prstGeom>
          <a:noFill/>
        </p:spPr>
      </p:pic>
    </p:spTree>
    <p:extLst>
      <p:ext uri="{BB962C8B-B14F-4D97-AF65-F5344CB8AC3E}">
        <p14:creationId xmlns:p14="http://schemas.microsoft.com/office/powerpoint/2010/main" val="1806196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923330"/>
          </a:xfrm>
          <a:prstGeom prst="rect">
            <a:avLst/>
          </a:prstGeom>
        </p:spPr>
        <p:txBody>
          <a:bodyPr wrap="square">
            <a:spAutoFit/>
          </a:bodyPr>
          <a:lstStyle/>
          <a:p>
            <a:pPr algn="ctr"/>
            <a:r>
              <a:rPr lang="tr-TR" b="1" cap="all" dirty="0">
                <a:solidFill>
                  <a:srgbClr val="003296"/>
                </a:solidFill>
                <a:cs typeface="Arial" panose="020B0604020202020204" pitchFamily="34" charset="0"/>
              </a:rPr>
              <a:t>PROJE FAALİYETLERİNE KATILIM VE UYGULAMA SIRASINDA SIK YAPILAN HATALAR</a:t>
            </a:r>
            <a:endParaRPr lang="bg-BG" b="1" cap="all" dirty="0">
              <a:solidFill>
                <a:srgbClr val="003296"/>
              </a:solidFill>
              <a:cs typeface="Arial" panose="020B0604020202020204" pitchFamily="34" charset="0"/>
            </a:endParaRPr>
          </a:p>
        </p:txBody>
      </p:sp>
      <p:sp>
        <p:nvSpPr>
          <p:cNvPr id="11" name="Rectangle 10"/>
          <p:cNvSpPr/>
          <p:nvPr/>
        </p:nvSpPr>
        <p:spPr>
          <a:xfrm>
            <a:off x="239859" y="1124744"/>
            <a:ext cx="8553346" cy="5492100"/>
          </a:xfrm>
          <a:prstGeom prst="rect">
            <a:avLst/>
          </a:prstGeom>
        </p:spPr>
        <p:txBody>
          <a:bodyPr wrap="square">
            <a:noAutofit/>
          </a:bodyPr>
          <a:lstStyle/>
          <a:p>
            <a:pPr marL="285750" indent="-285750" algn="just">
              <a:lnSpc>
                <a:spcPts val="2200"/>
              </a:lnSpc>
              <a:spcAft>
                <a:spcPts val="600"/>
              </a:spcAft>
              <a:buFont typeface="Wingdings" panose="05000000000000000000" pitchFamily="2" charset="2"/>
              <a:buChar char="§"/>
            </a:pPr>
            <a:endParaRPr lang="tr-TR"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
            </a:pPr>
            <a:endParaRPr lang="tr-TR" sz="2400" dirty="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
            </a:pPr>
            <a:r>
              <a:rPr lang="tr-TR" sz="2000" dirty="0">
                <a:solidFill>
                  <a:srgbClr val="003296"/>
                </a:solidFill>
                <a:cs typeface="Arial" panose="020B0604020202020204" pitchFamily="34" charset="0"/>
              </a:rPr>
              <a:t>Etkinlikte kullanılan materyallerin arşivlenmemesi</a:t>
            </a:r>
            <a:r>
              <a:rPr lang="en-GB" sz="2000" dirty="0">
                <a:solidFill>
                  <a:srgbClr val="003296"/>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a:solidFill>
                  <a:srgbClr val="003296"/>
                </a:solidFill>
                <a:cs typeface="Arial" panose="020B0604020202020204" pitchFamily="34" charset="0"/>
              </a:rPr>
              <a:t>Faaliyete ilişkin toplam katılımcı sayısı, kiralanan salon, ekipman, yiyecek içecek ikramları, eğitimci/ moderatör/ çevirmen, sunumlar, Program ve proje görünürlükleri, katılımcılara dağıtılan materyallerin (farklı açılardan çekilmiş) video ve fotoğraflarındaki kötü kalite ya da bunların kayıt altına alınmamış olması; Fotoğrafların üzerinde tarihin yer almaması;</a:t>
            </a:r>
            <a:endParaRPr lang="en-GB" sz="2000" dirty="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
            </a:pPr>
            <a:r>
              <a:rPr lang="tr-TR" sz="2000" dirty="0">
                <a:solidFill>
                  <a:srgbClr val="003296"/>
                </a:solidFill>
                <a:cs typeface="Arial" panose="020B0604020202020204" pitchFamily="34" charset="0"/>
              </a:rPr>
              <a:t>Gerçekleştirilmiş olan faaliyete ilişkin raporun/tutanağın hazırlanmaması</a:t>
            </a:r>
            <a:r>
              <a:rPr lang="en-GB" sz="2000" dirty="0">
                <a:solidFill>
                  <a:srgbClr val="003296"/>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a:solidFill>
                  <a:srgbClr val="003296"/>
                </a:solidFill>
                <a:cs typeface="Arial" panose="020B0604020202020204" pitchFamily="34" charset="0"/>
              </a:rPr>
              <a:t>Bilgilendirme ve görünürlük kurallarına uyulmamış olması</a:t>
            </a:r>
            <a:r>
              <a:rPr lang="en-GB" sz="2000" dirty="0">
                <a:solidFill>
                  <a:srgbClr val="003296"/>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a:solidFill>
                  <a:srgbClr val="003296"/>
                </a:solidFill>
                <a:cs typeface="Arial" panose="020B0604020202020204" pitchFamily="34" charset="0"/>
              </a:rPr>
              <a:t>Faaliyetlere ilişkin verilerin proje </a:t>
            </a:r>
            <a:r>
              <a:rPr lang="tr-TR" sz="2000" dirty="0" smtClean="0">
                <a:solidFill>
                  <a:srgbClr val="003296"/>
                </a:solidFill>
                <a:cs typeface="Arial" panose="020B0604020202020204" pitchFamily="34" charset="0"/>
              </a:rPr>
              <a:t>internet </a:t>
            </a:r>
            <a:r>
              <a:rPr lang="tr-TR" sz="2000" dirty="0">
                <a:solidFill>
                  <a:srgbClr val="003296"/>
                </a:solidFill>
                <a:cs typeface="Arial" panose="020B0604020202020204" pitchFamily="34" charset="0"/>
              </a:rPr>
              <a:t>sitesine yüklenmemiş olması</a:t>
            </a:r>
            <a:r>
              <a:rPr lang="tr-TR" sz="2000" dirty="0" smtClean="0">
                <a:solidFill>
                  <a:srgbClr val="003296"/>
                </a:solidFill>
                <a:cs typeface="Arial" panose="020B0604020202020204" pitchFamily="34" charset="0"/>
              </a:rPr>
              <a:t>;</a:t>
            </a:r>
          </a:p>
          <a:p>
            <a:pPr marL="285750" indent="-285750" algn="just">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İnternet sitelerinde, proje kapsamında basılmış olan rapor vb. materyallerde, tanıtım materyallerinde dil kullanımına dikkat etmemek, akıcı ve düzgün bir Türkçe kullanmamak;</a:t>
            </a:r>
            <a:endParaRPr lang="en-GB" sz="2000" dirty="0">
              <a:solidFill>
                <a:srgbClr val="003296"/>
              </a:solidFill>
              <a:cs typeface="Arial" panose="020B0604020202020204" pitchFamily="34" charset="0"/>
            </a:endParaRPr>
          </a:p>
          <a:p>
            <a:endParaRPr lang="en-GB" sz="2400" dirty="0" smtClean="0"/>
          </a:p>
          <a:p>
            <a:pPr algn="just"/>
            <a:endParaRPr lang="ru-RU" dirty="0"/>
          </a:p>
          <a:p>
            <a:pPr algn="just"/>
            <a:endParaRPr lang="ru-RU" dirty="0"/>
          </a:p>
        </p:txBody>
      </p:sp>
      <p:pic>
        <p:nvPicPr>
          <p:cNvPr id="8" name="Resim 1"/>
          <p:cNvPicPr>
            <a:picLocks noChangeAspect="1"/>
          </p:cNvPicPr>
          <p:nvPr/>
        </p:nvPicPr>
        <p:blipFill>
          <a:blip r:embed="rId6"/>
          <a:stretch>
            <a:fillRect/>
          </a:stretch>
        </p:blipFill>
        <p:spPr>
          <a:xfrm rot="725825">
            <a:off x="6957120" y="1170650"/>
            <a:ext cx="1057890" cy="1057890"/>
          </a:xfrm>
          <a:prstGeom prst="rect">
            <a:avLst/>
          </a:prstGeom>
        </p:spPr>
      </p:pic>
    </p:spTree>
    <p:extLst>
      <p:ext uri="{BB962C8B-B14F-4D97-AF65-F5344CB8AC3E}">
        <p14:creationId xmlns:p14="http://schemas.microsoft.com/office/powerpoint/2010/main" val="1439683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707886"/>
          </a:xfrm>
          <a:prstGeom prst="rect">
            <a:avLst/>
          </a:prstGeom>
        </p:spPr>
        <p:txBody>
          <a:bodyPr wrap="square">
            <a:spAutoFit/>
          </a:bodyPr>
          <a:lstStyle/>
          <a:p>
            <a:pPr algn="ctr"/>
            <a:r>
              <a:rPr lang="tr-TR" sz="2000" b="1" cap="all" dirty="0" smtClean="0">
                <a:solidFill>
                  <a:srgbClr val="003296"/>
                </a:solidFill>
                <a:cs typeface="Arial" panose="020B0604020202020204" pitchFamily="34" charset="0"/>
              </a:rPr>
              <a:t>UYGULAMA DÖNEMİNİ ASKIYA ALMA/DURDURMA</a:t>
            </a:r>
            <a:endParaRPr lang="bg-BG" sz="2000" b="1" cap="all" dirty="0">
              <a:solidFill>
                <a:srgbClr val="003296"/>
              </a:solidFill>
              <a:cs typeface="Arial" panose="020B0604020202020204" pitchFamily="34" charset="0"/>
            </a:endParaRPr>
          </a:p>
        </p:txBody>
      </p:sp>
      <p:sp>
        <p:nvSpPr>
          <p:cNvPr id="11" name="Rectangle 10"/>
          <p:cNvSpPr/>
          <p:nvPr/>
        </p:nvSpPr>
        <p:spPr>
          <a:xfrm>
            <a:off x="239859" y="1124744"/>
            <a:ext cx="8553346" cy="5492100"/>
          </a:xfrm>
          <a:prstGeom prst="rect">
            <a:avLst/>
          </a:prstGeom>
        </p:spPr>
        <p:txBody>
          <a:bodyPr wrap="square">
            <a:noAutofit/>
          </a:bodyPr>
          <a:lstStyle/>
          <a:p>
            <a:pPr marL="285750" indent="-285750" algn="just">
              <a:spcAft>
                <a:spcPts val="600"/>
              </a:spcAft>
            </a:pPr>
            <a:r>
              <a:rPr lang="tr-TR" sz="2000" dirty="0" smtClean="0">
                <a:solidFill>
                  <a:srgbClr val="003296"/>
                </a:solidFill>
                <a:cs typeface="Arial" panose="020B0604020202020204" pitchFamily="34" charset="0"/>
              </a:rPr>
              <a:t>     Proje faaliyetlerinin uygulanamayacağına dair, LP tarafından gerekçelendirilmiş ve ilgili kanıtlarla desteklenmiş talep üzerine; Yönetim Makamı, Hibe Sözleşmesinin uygulanmasını geçici süre ile durdurabilir. Bu durumda,</a:t>
            </a:r>
          </a:p>
          <a:p>
            <a:pPr marL="285750" indent="-285750" algn="just">
              <a:spcAft>
                <a:spcPts val="600"/>
              </a:spcAft>
              <a:buFontTx/>
              <a:buChar char="-"/>
            </a:pPr>
            <a:r>
              <a:rPr lang="tr-TR" sz="2000" dirty="0" smtClean="0">
                <a:solidFill>
                  <a:srgbClr val="003296"/>
                </a:solidFill>
                <a:cs typeface="Arial" panose="020B0604020202020204" pitchFamily="34" charset="0"/>
              </a:rPr>
              <a:t>Hibe Sözleşmesinin uygulama süresi, askıya alma süreci kadar uzatılır;</a:t>
            </a:r>
          </a:p>
          <a:p>
            <a:pPr marL="285750" indent="-285750" algn="just">
              <a:spcAft>
                <a:spcPts val="600"/>
              </a:spcAft>
              <a:buFontTx/>
              <a:buChar char="-"/>
            </a:pPr>
            <a:r>
              <a:rPr lang="tr-TR" sz="2000" dirty="0" smtClean="0">
                <a:solidFill>
                  <a:srgbClr val="003296"/>
                </a:solidFill>
                <a:cs typeface="Arial" panose="020B0604020202020204" pitchFamily="34" charset="0"/>
              </a:rPr>
              <a:t>Askıya alma süreci boyunca hiçbir proje faaliyeti uygulanmamalı ve hiçbir ödeme yapılmamalıdır;</a:t>
            </a:r>
          </a:p>
          <a:p>
            <a:pPr marL="285750" indent="-285750" algn="just">
              <a:spcAft>
                <a:spcPts val="600"/>
              </a:spcAft>
              <a:buFontTx/>
              <a:buChar char="-"/>
            </a:pPr>
            <a:r>
              <a:rPr lang="tr-TR" sz="2000" dirty="0" smtClean="0">
                <a:solidFill>
                  <a:srgbClr val="003296"/>
                </a:solidFill>
                <a:cs typeface="Arial" panose="020B0604020202020204" pitchFamily="34" charset="0"/>
              </a:rPr>
              <a:t>İçerik, ekler ve son tarihlere ilişkin teknik ve finansal raporlama gereklilikler değişmez. Yararlanıcılar, Programın tüm yönetim otoritelerine zamanında rapor vermelidir;</a:t>
            </a:r>
          </a:p>
          <a:p>
            <a:pPr marL="285750" indent="-285750" algn="just">
              <a:spcAft>
                <a:spcPts val="600"/>
              </a:spcAft>
              <a:buFontTx/>
              <a:buChar char="-"/>
            </a:pPr>
            <a:r>
              <a:rPr lang="tr-TR" sz="2000" dirty="0" smtClean="0">
                <a:solidFill>
                  <a:srgbClr val="003296"/>
                </a:solidFill>
                <a:cs typeface="Arial" panose="020B0604020202020204" pitchFamily="34" charset="0"/>
              </a:rPr>
              <a:t>Raporlama son tarihi, raporlama çeyreğinde veya bunun bir bölümünde Hibe Sözleşmesinin askıya alınmasına bakılmaksızın, üç aylık çeyrek bazında kalır. Bu durumda, başlangıçta oluşturulan raporlama dönemlerinin sayısı artırılabilir ve bu da faaliyetlerin uygulanmasına ilişkin zaman ve eylem planında bir değişikliğe yol açacaktır.</a:t>
            </a:r>
          </a:p>
          <a:p>
            <a:pPr marL="285750" indent="-285750" algn="just">
              <a:spcAft>
                <a:spcPts val="600"/>
              </a:spcAft>
              <a:buFontTx/>
              <a:buChar char="-"/>
            </a:pPr>
            <a:endParaRPr lang="en-GB" sz="2000" dirty="0" smtClean="0">
              <a:solidFill>
                <a:srgbClr val="003296"/>
              </a:solidFill>
              <a:cs typeface="Arial" panose="020B0604020202020204" pitchFamily="34" charset="0"/>
            </a:endParaRPr>
          </a:p>
          <a:p>
            <a:endParaRPr lang="en-GB" sz="2400" dirty="0" smtClean="0"/>
          </a:p>
          <a:p>
            <a:pPr algn="just"/>
            <a:endParaRPr lang="ru-RU" dirty="0"/>
          </a:p>
          <a:p>
            <a:pPr algn="just"/>
            <a:endParaRPr lang="ru-RU" dirty="0"/>
          </a:p>
        </p:txBody>
      </p:sp>
    </p:spTree>
    <p:extLst>
      <p:ext uri="{BB962C8B-B14F-4D97-AF65-F5344CB8AC3E}">
        <p14:creationId xmlns:p14="http://schemas.microsoft.com/office/powerpoint/2010/main" val="14396838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6"/>
            <a:ext cx="9152554" cy="4329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400110"/>
          </a:xfrm>
          <a:prstGeom prst="rect">
            <a:avLst/>
          </a:prstGeom>
        </p:spPr>
        <p:txBody>
          <a:bodyPr wrap="square">
            <a:spAutoFit/>
          </a:bodyPr>
          <a:lstStyle/>
          <a:p>
            <a:pPr algn="ctr"/>
            <a:r>
              <a:rPr lang="tr-TR" sz="2000" b="1" dirty="0" smtClean="0">
                <a:solidFill>
                  <a:srgbClr val="003296"/>
                </a:solidFill>
                <a:cs typeface="Arial" panose="020B0604020202020204" pitchFamily="34" charset="0"/>
              </a:rPr>
              <a:t>PROJE SEVİYESİNDE İZLEME</a:t>
            </a:r>
            <a:endParaRPr lang="bg-BG" sz="2000" b="1" dirty="0">
              <a:solidFill>
                <a:srgbClr val="003296"/>
              </a:solidFill>
              <a:cs typeface="Arial" panose="020B0604020202020204" pitchFamily="34" charset="0"/>
            </a:endParaRPr>
          </a:p>
        </p:txBody>
      </p:sp>
      <p:sp>
        <p:nvSpPr>
          <p:cNvPr id="8" name="Rectangle 7"/>
          <p:cNvSpPr/>
          <p:nvPr/>
        </p:nvSpPr>
        <p:spPr>
          <a:xfrm>
            <a:off x="251521" y="904178"/>
            <a:ext cx="8553346" cy="5563667"/>
          </a:xfrm>
          <a:prstGeom prst="rect">
            <a:avLst/>
          </a:prstGeom>
        </p:spPr>
        <p:txBody>
          <a:bodyPr>
            <a:normAutofit/>
          </a:bodyPr>
          <a:lstStyle/>
          <a:p>
            <a:endParaRPr lang="bg-BG" dirty="0"/>
          </a:p>
        </p:txBody>
      </p:sp>
      <p:sp>
        <p:nvSpPr>
          <p:cNvPr id="10" name="Rectangle 9"/>
          <p:cNvSpPr/>
          <p:nvPr/>
        </p:nvSpPr>
        <p:spPr>
          <a:xfrm>
            <a:off x="251521" y="1341208"/>
            <a:ext cx="8553346" cy="5184577"/>
          </a:xfrm>
          <a:prstGeom prst="rect">
            <a:avLst/>
          </a:prstGeom>
        </p:spPr>
        <p:txBody>
          <a:bodyPr>
            <a:normAutofit/>
          </a:bodyPr>
          <a:lstStyle/>
          <a:p>
            <a:endParaRPr lang="bg-BG" dirty="0"/>
          </a:p>
        </p:txBody>
      </p:sp>
      <p:sp>
        <p:nvSpPr>
          <p:cNvPr id="2" name="Rectangle 1"/>
          <p:cNvSpPr/>
          <p:nvPr/>
        </p:nvSpPr>
        <p:spPr>
          <a:xfrm>
            <a:off x="251521" y="1033684"/>
            <a:ext cx="8553346" cy="5739087"/>
          </a:xfrm>
          <a:prstGeom prst="rect">
            <a:avLst/>
          </a:prstGeom>
        </p:spPr>
        <p:txBody>
          <a:bodyPr>
            <a:noAutofit/>
          </a:bodyPr>
          <a:lstStyle/>
          <a:p>
            <a:pPr marL="285750" indent="-285750" algn="just">
              <a:spcAft>
                <a:spcPts val="600"/>
              </a:spcAft>
              <a:buFont typeface="Wingdings" panose="05000000000000000000" pitchFamily="2" charset="2"/>
              <a:buChar char="v"/>
            </a:pPr>
            <a:r>
              <a:rPr lang="tr-TR" dirty="0" smtClean="0">
                <a:solidFill>
                  <a:srgbClr val="003296"/>
                </a:solidFill>
                <a:cs typeface="Arial" panose="020B0604020202020204" pitchFamily="34" charset="0"/>
              </a:rPr>
              <a:t>Proje seviyesindeki genel izleme </a:t>
            </a:r>
            <a:r>
              <a:rPr lang="tr-TR" b="1" dirty="0" smtClean="0">
                <a:solidFill>
                  <a:srgbClr val="003296"/>
                </a:solidFill>
                <a:cs typeface="Arial" panose="020B0604020202020204" pitchFamily="34" charset="0"/>
              </a:rPr>
              <a:t>Ortak Sekretarya </a:t>
            </a:r>
            <a:r>
              <a:rPr lang="tr-TR" dirty="0" smtClean="0">
                <a:solidFill>
                  <a:srgbClr val="003296"/>
                </a:solidFill>
                <a:cs typeface="Arial" panose="020B0604020202020204" pitchFamily="34" charset="0"/>
              </a:rPr>
              <a:t>tarafından gerçekleştirilir ve aşağıdaki hususları doğrulamayı amaçlar:</a:t>
            </a:r>
            <a:endParaRPr lang="en-GB" dirty="0" smtClean="0">
              <a:solidFill>
                <a:srgbClr val="003296"/>
              </a:solidFill>
              <a:cs typeface="Arial" panose="020B0604020202020204" pitchFamily="34" charset="0"/>
            </a:endParaRPr>
          </a:p>
          <a:p>
            <a:pPr marL="285750" indent="-285750" algn="just">
              <a:spcAft>
                <a:spcPts val="600"/>
              </a:spcAft>
              <a:buFontTx/>
              <a:buChar char="-"/>
            </a:pPr>
            <a:r>
              <a:rPr lang="tr-TR" dirty="0" smtClean="0">
                <a:solidFill>
                  <a:srgbClr val="003296"/>
                </a:solidFill>
                <a:cs typeface="Arial" panose="020B0604020202020204" pitchFamily="34" charset="0"/>
              </a:rPr>
              <a:t>Gerçekleştirilen ve planlanan faaliyetler arasındaki ve projenin faaliyetleri ile hedefleri arasındaki tutarlılığını</a:t>
            </a:r>
            <a:r>
              <a:rPr lang="en-GB" dirty="0" smtClean="0">
                <a:solidFill>
                  <a:srgbClr val="003296"/>
                </a:solidFill>
                <a:cs typeface="Arial" panose="020B0604020202020204" pitchFamily="34" charset="0"/>
              </a:rPr>
              <a:t>;</a:t>
            </a:r>
          </a:p>
          <a:p>
            <a:pPr marL="285750" indent="-285750" algn="just">
              <a:spcAft>
                <a:spcPts val="600"/>
              </a:spcAft>
              <a:buFontTx/>
              <a:buChar char="-"/>
            </a:pPr>
            <a:r>
              <a:rPr lang="tr-TR" dirty="0" smtClean="0">
                <a:solidFill>
                  <a:srgbClr val="003296"/>
                </a:solidFill>
                <a:cs typeface="Arial" panose="020B0604020202020204" pitchFamily="34" charset="0"/>
              </a:rPr>
              <a:t>Proje faaliyet planını ve zamanını</a:t>
            </a:r>
            <a:r>
              <a:rPr lang="en-GB" dirty="0" smtClean="0">
                <a:solidFill>
                  <a:srgbClr val="003296"/>
                </a:solidFill>
                <a:cs typeface="Arial" panose="020B0604020202020204" pitchFamily="34" charset="0"/>
              </a:rPr>
              <a:t>; </a:t>
            </a:r>
          </a:p>
          <a:p>
            <a:pPr marL="285750" indent="-285750" algn="just">
              <a:spcAft>
                <a:spcPts val="600"/>
              </a:spcAft>
              <a:buFontTx/>
              <a:buChar char="-"/>
            </a:pPr>
            <a:r>
              <a:rPr lang="tr-TR" dirty="0" smtClean="0">
                <a:solidFill>
                  <a:srgbClr val="003296"/>
                </a:solidFill>
                <a:cs typeface="Arial" panose="020B0604020202020204" pitchFamily="34" charset="0"/>
              </a:rPr>
              <a:t>Satın Alma </a:t>
            </a:r>
            <a:r>
              <a:rPr lang="en-GB" dirty="0" smtClean="0">
                <a:solidFill>
                  <a:srgbClr val="003296"/>
                </a:solidFill>
                <a:cs typeface="Arial" panose="020B0604020202020204" pitchFamily="34" charset="0"/>
              </a:rPr>
              <a:t>Plan</a:t>
            </a:r>
            <a:r>
              <a:rPr lang="tr-TR" dirty="0" smtClean="0">
                <a:solidFill>
                  <a:srgbClr val="003296"/>
                </a:solidFill>
                <a:cs typeface="Arial" panose="020B0604020202020204" pitchFamily="34" charset="0"/>
              </a:rPr>
              <a:t>ı ve Satın Alma Usullerinin tutarlılığını</a:t>
            </a:r>
            <a:r>
              <a:rPr lang="en-GB" dirty="0" smtClean="0">
                <a:solidFill>
                  <a:srgbClr val="003296"/>
                </a:solidFill>
                <a:cs typeface="Arial" panose="020B0604020202020204" pitchFamily="34" charset="0"/>
              </a:rPr>
              <a:t>; </a:t>
            </a:r>
          </a:p>
          <a:p>
            <a:pPr marL="285750" indent="-285750" algn="just">
              <a:spcAft>
                <a:spcPts val="600"/>
              </a:spcAft>
              <a:buFontTx/>
              <a:buChar char="-"/>
            </a:pPr>
            <a:r>
              <a:rPr lang="tr-TR" dirty="0" smtClean="0">
                <a:solidFill>
                  <a:srgbClr val="003296"/>
                </a:solidFill>
                <a:cs typeface="Arial" panose="020B0604020202020204" pitchFamily="34" charset="0"/>
              </a:rPr>
              <a:t>Ulaşılan sonuç ve göstergeler ile Program’ın bilgilendirme ve görünürlük gerekliliklerini;</a:t>
            </a:r>
            <a:endParaRPr lang="en-GB"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dirty="0" smtClean="0">
                <a:solidFill>
                  <a:srgbClr val="003296"/>
                </a:solidFill>
                <a:cs typeface="Arial" panose="020B0604020202020204" pitchFamily="34" charset="0"/>
              </a:rPr>
              <a:t>Projenin uygulanmasını ve ilerlemesini izlemek için başlıca kaynaklar ilerleme raporları ile yerinde ziyaretlerdir.</a:t>
            </a:r>
            <a:endParaRPr lang="tr-TR" dirty="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dirty="0" smtClean="0">
                <a:solidFill>
                  <a:srgbClr val="003296"/>
                </a:solidFill>
                <a:cs typeface="Arial" panose="020B0604020202020204" pitchFamily="34" charset="0"/>
              </a:rPr>
              <a:t>İzleme ziyaretleri ya Ana yararlanıcı/ortakların ofislerinde ya da (inşaat alanı, ekipman alımı yapılmış alan…</a:t>
            </a:r>
            <a:r>
              <a:rPr lang="tr-TR" dirty="0" err="1" smtClean="0">
                <a:solidFill>
                  <a:srgbClr val="003296"/>
                </a:solidFill>
                <a:cs typeface="Arial" panose="020B0604020202020204" pitchFamily="34" charset="0"/>
              </a:rPr>
              <a:t>vs</a:t>
            </a:r>
            <a:r>
              <a:rPr lang="tr-TR" dirty="0" smtClean="0">
                <a:solidFill>
                  <a:srgbClr val="003296"/>
                </a:solidFill>
                <a:cs typeface="Arial" panose="020B0604020202020204" pitchFamily="34" charset="0"/>
              </a:rPr>
              <a:t>) uygulama alanlarında gerçekleştirilir.</a:t>
            </a:r>
            <a:endParaRPr lang="en-GB"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dirty="0" smtClean="0">
                <a:solidFill>
                  <a:srgbClr val="003296"/>
                </a:solidFill>
                <a:cs typeface="Arial" panose="020B0604020202020204" pitchFamily="34" charset="0"/>
              </a:rPr>
              <a:t>İzleme ziyaretleri sırasında </a:t>
            </a:r>
            <a:r>
              <a:rPr lang="tr-TR" b="1" dirty="0" smtClean="0">
                <a:solidFill>
                  <a:srgbClr val="003296"/>
                </a:solidFill>
                <a:cs typeface="Arial" panose="020B0604020202020204" pitchFamily="34" charset="0"/>
              </a:rPr>
              <a:t>iki </a:t>
            </a:r>
            <a:r>
              <a:rPr lang="tr-TR" b="1" dirty="0">
                <a:solidFill>
                  <a:srgbClr val="003296"/>
                </a:solidFill>
                <a:cs typeface="Arial" panose="020B0604020202020204" pitchFamily="34" charset="0"/>
              </a:rPr>
              <a:t>ana </a:t>
            </a:r>
            <a:r>
              <a:rPr lang="tr-TR" b="1" dirty="0" smtClean="0">
                <a:solidFill>
                  <a:srgbClr val="003296"/>
                </a:solidFill>
                <a:cs typeface="Arial" panose="020B0604020202020204" pitchFamily="34" charset="0"/>
              </a:rPr>
              <a:t>unsur </a:t>
            </a:r>
            <a:r>
              <a:rPr lang="tr-TR" dirty="0" smtClean="0">
                <a:solidFill>
                  <a:srgbClr val="003296"/>
                </a:solidFill>
                <a:cs typeface="Arial" panose="020B0604020202020204" pitchFamily="34" charset="0"/>
              </a:rPr>
              <a:t>uygulanır: belge kontrolü ve proje ekibiyle mülakat.</a:t>
            </a:r>
          </a:p>
          <a:p>
            <a:pPr marL="285750" indent="-285750" algn="just">
              <a:spcAft>
                <a:spcPts val="600"/>
              </a:spcAft>
              <a:buFont typeface="Wingdings" panose="05000000000000000000" pitchFamily="2" charset="2"/>
              <a:buChar char="v"/>
            </a:pPr>
            <a:endParaRPr lang="en-GB" dirty="0">
              <a:solidFill>
                <a:srgbClr val="9900FF"/>
              </a:solidFill>
              <a:cs typeface="Arial" panose="020B0604020202020204" pitchFamily="34" charset="0"/>
            </a:endParaRPr>
          </a:p>
        </p:txBody>
      </p:sp>
      <p:pic>
        <p:nvPicPr>
          <p:cNvPr id="14" name="Picture 3" descr="C:\Users\Owner\Desktop\Proje  Uygulama Eğitimi_16 Eylül 2020\SUNUMLARIM\43369269-businessman-hand-touching-audit-sign-on-virtual-screen.jpg"/>
          <p:cNvPicPr>
            <a:picLocks noChangeAspect="1" noChangeArrowheads="1"/>
          </p:cNvPicPr>
          <p:nvPr/>
        </p:nvPicPr>
        <p:blipFill>
          <a:blip r:embed="rId6"/>
          <a:srcRect/>
          <a:stretch>
            <a:fillRect/>
          </a:stretch>
        </p:blipFill>
        <p:spPr bwMode="auto">
          <a:xfrm>
            <a:off x="3357554" y="5286388"/>
            <a:ext cx="2357454" cy="1379973"/>
          </a:xfrm>
          <a:prstGeom prst="rect">
            <a:avLst/>
          </a:prstGeom>
          <a:noFill/>
        </p:spPr>
      </p:pic>
    </p:spTree>
    <p:extLst>
      <p:ext uri="{BB962C8B-B14F-4D97-AF65-F5344CB8AC3E}">
        <p14:creationId xmlns:p14="http://schemas.microsoft.com/office/powerpoint/2010/main" val="2887725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669800"/>
            <a:ext cx="9152554" cy="21646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52536" y="81754"/>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400110"/>
          </a:xfrm>
          <a:prstGeom prst="rect">
            <a:avLst/>
          </a:prstGeom>
        </p:spPr>
        <p:txBody>
          <a:bodyPr wrap="square">
            <a:spAutoFit/>
          </a:bodyPr>
          <a:lstStyle/>
          <a:p>
            <a:pPr algn="ctr"/>
            <a:r>
              <a:rPr lang="tr-TR" sz="2000" b="1" dirty="0" smtClean="0">
                <a:solidFill>
                  <a:srgbClr val="003296"/>
                </a:solidFill>
                <a:cs typeface="Arial" panose="020B0604020202020204" pitchFamily="34" charset="0"/>
              </a:rPr>
              <a:t>İZLEME ZİYARETLERİ </a:t>
            </a:r>
            <a:endParaRPr lang="bg-BG" sz="2000" b="1" dirty="0">
              <a:solidFill>
                <a:srgbClr val="003296"/>
              </a:solidFill>
              <a:cs typeface="Arial" panose="020B0604020202020204" pitchFamily="34" charset="0"/>
            </a:endParaRPr>
          </a:p>
        </p:txBody>
      </p:sp>
      <p:sp>
        <p:nvSpPr>
          <p:cNvPr id="8" name="Rectangle 7"/>
          <p:cNvSpPr/>
          <p:nvPr/>
        </p:nvSpPr>
        <p:spPr>
          <a:xfrm>
            <a:off x="251521" y="904178"/>
            <a:ext cx="8553346" cy="5563667"/>
          </a:xfrm>
          <a:prstGeom prst="rect">
            <a:avLst/>
          </a:prstGeom>
        </p:spPr>
        <p:txBody>
          <a:bodyPr>
            <a:normAutofit/>
          </a:bodyPr>
          <a:lstStyle/>
          <a:p>
            <a:endParaRPr lang="bg-BG" dirty="0"/>
          </a:p>
        </p:txBody>
      </p:sp>
      <p:sp>
        <p:nvSpPr>
          <p:cNvPr id="10" name="Rectangle 9"/>
          <p:cNvSpPr/>
          <p:nvPr/>
        </p:nvSpPr>
        <p:spPr>
          <a:xfrm>
            <a:off x="251521" y="1341208"/>
            <a:ext cx="8553346" cy="5184577"/>
          </a:xfrm>
          <a:prstGeom prst="rect">
            <a:avLst/>
          </a:prstGeom>
        </p:spPr>
        <p:txBody>
          <a:bodyPr>
            <a:normAutofit/>
          </a:bodyPr>
          <a:lstStyle/>
          <a:p>
            <a:endParaRPr lang="bg-BG" dirty="0"/>
          </a:p>
        </p:txBody>
      </p:sp>
      <p:sp>
        <p:nvSpPr>
          <p:cNvPr id="2" name="Rectangle 1"/>
          <p:cNvSpPr/>
          <p:nvPr/>
        </p:nvSpPr>
        <p:spPr>
          <a:xfrm>
            <a:off x="251521" y="1216415"/>
            <a:ext cx="8553346" cy="5434161"/>
          </a:xfrm>
          <a:prstGeom prst="rect">
            <a:avLst/>
          </a:prstGeom>
        </p:spPr>
        <p:txBody>
          <a:bodyPr>
            <a:noAutofit/>
          </a:bodyPr>
          <a:lstStyle/>
          <a:p>
            <a:pPr marL="285750" indent="-285750" algn="just">
              <a:lnSpc>
                <a:spcPts val="1900"/>
              </a:lnSpc>
              <a:spcAft>
                <a:spcPts val="600"/>
              </a:spcAft>
              <a:buFont typeface="Wingdings" panose="05000000000000000000" pitchFamily="2" charset="2"/>
              <a:buChar char="v"/>
            </a:pPr>
            <a:endParaRPr lang="tr-TR" sz="2000" b="1"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Başlangıç Ziyaretleri – </a:t>
            </a:r>
            <a:r>
              <a:rPr lang="tr-TR" sz="2000" dirty="0" smtClean="0">
                <a:solidFill>
                  <a:srgbClr val="003296"/>
                </a:solidFill>
                <a:cs typeface="Arial" panose="020B0604020202020204" pitchFamily="34" charset="0"/>
              </a:rPr>
              <a:t>OS tarafından ya da OS Ofisi’nde gerçekleştirilir. Bu ziyaretlerin amacı; proje ekibini tanımak, projenin uygulanması için kapasite ve kaynakların kontrolünü sağlamak, proje ortaklarının iletişimi hakkında bilgi edinmek ve oluşabilecek riskleri tespit etmektir.</a:t>
            </a:r>
          </a:p>
          <a:p>
            <a:pPr marL="285750" indent="-285750" algn="just">
              <a:spcAft>
                <a:spcPts val="600"/>
              </a:spcAft>
              <a:buFont typeface="Wingdings" panose="05000000000000000000" pitchFamily="2" charset="2"/>
              <a:buChar char="v"/>
            </a:pPr>
            <a:endParaRPr lang="en-GB" sz="2000"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Ara Ziyaretler- </a:t>
            </a:r>
            <a:r>
              <a:rPr lang="tr-TR" sz="2000" dirty="0" smtClean="0">
                <a:solidFill>
                  <a:srgbClr val="003296"/>
                </a:solidFill>
                <a:cs typeface="Arial" panose="020B0604020202020204" pitchFamily="34" charset="0"/>
              </a:rPr>
              <a:t>Projenin uygulanması sırasında meydana gelen ciddi sorun/risk durumunda OS tarafından yapılabilir. Amaç; durum analizi yaparak gerekli önlemleri almaktır. Yatırım içeren projeler, uygulamada daha fazla risk taşıdığından genellikle ara ziyaretlere tabidir. </a:t>
            </a:r>
          </a:p>
          <a:p>
            <a:pPr marL="285750" indent="-285750" algn="just">
              <a:spcAft>
                <a:spcPts val="600"/>
              </a:spcAft>
              <a:buFont typeface="Wingdings" panose="05000000000000000000" pitchFamily="2" charset="2"/>
              <a:buChar char="v"/>
            </a:pPr>
            <a:endParaRPr lang="tr-TR" sz="2000"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endParaRPr lang="tr-TR" sz="2000"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endParaRPr lang="en-GB" sz="1600" dirty="0" smtClean="0">
              <a:solidFill>
                <a:srgbClr val="003296"/>
              </a:solidFill>
              <a:cs typeface="Arial" panose="020B0604020202020204" pitchFamily="34" charset="0"/>
            </a:endParaRPr>
          </a:p>
        </p:txBody>
      </p:sp>
      <p:sp>
        <p:nvSpPr>
          <p:cNvPr id="12" name="Rectangle 10"/>
          <p:cNvSpPr/>
          <p:nvPr/>
        </p:nvSpPr>
        <p:spPr>
          <a:xfrm>
            <a:off x="269775" y="5197875"/>
            <a:ext cx="720080" cy="1399476"/>
          </a:xfrm>
          <a:prstGeom prst="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bg-BG" dirty="0"/>
          </a:p>
        </p:txBody>
      </p:sp>
      <p:sp>
        <p:nvSpPr>
          <p:cNvPr id="13" name="Litebulb"/>
          <p:cNvSpPr>
            <a:spLocks noEditPoints="1" noChangeArrowheads="1"/>
          </p:cNvSpPr>
          <p:nvPr/>
        </p:nvSpPr>
        <p:spPr bwMode="auto">
          <a:xfrm>
            <a:off x="410928" y="5606671"/>
            <a:ext cx="385951" cy="611948"/>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57150">
            <a:solidFill>
              <a:srgbClr val="000000"/>
            </a:solidFill>
            <a:miter lim="800000"/>
            <a:headEnd/>
            <a:tailEnd/>
          </a:ln>
          <a:effectLst>
            <a:reflection blurRad="1270000" stA="0" dist="1270000" dir="5400000" sy="-100000" algn="bl" rotWithShape="0"/>
          </a:effectLst>
        </p:spPr>
        <p:txBody>
          <a:bodyPr vert="horz" wrap="square" lIns="91440" tIns="45720" rIns="91440" bIns="45720" numCol="1" anchor="t" anchorCtr="0" compatLnSpc="1">
            <a:prstTxWarp prst="textNoShape">
              <a:avLst/>
            </a:prstTxWarp>
          </a:bodyPr>
          <a:lstStyle/>
          <a:p>
            <a:pPr algn="r"/>
            <a:endParaRPr lang="bg-BG" dirty="0"/>
          </a:p>
        </p:txBody>
      </p:sp>
      <p:sp>
        <p:nvSpPr>
          <p:cNvPr id="14" name="Rounded Rectangle 12"/>
          <p:cNvSpPr/>
          <p:nvPr/>
        </p:nvSpPr>
        <p:spPr>
          <a:xfrm>
            <a:off x="1060231" y="5197876"/>
            <a:ext cx="7689251" cy="1399475"/>
          </a:xfrm>
          <a:prstGeom prst="round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just"/>
            <a:r>
              <a:rPr lang="tr-TR" sz="1600" dirty="0" smtClean="0"/>
              <a:t>Projelerin tüm temel etkinliklerine (basın konferansı, seminer, sergi, konser, inşa edilen/ yenilenen alanların resmi açılışları,…vs) yararlanıcılar, OS uzmanlarını uygulama aşamasında gözlemci olarak katılım sağlamaları amacıyla ilgili faaliyetin 10 gün öncesinde yazılı olarak davet etmelidir.  </a:t>
            </a:r>
            <a:r>
              <a:rPr lang="tr-TR" sz="1600" dirty="0" err="1" smtClean="0"/>
              <a:t>PIM’in</a:t>
            </a:r>
            <a:r>
              <a:rPr lang="tr-TR" sz="1600" dirty="0" smtClean="0"/>
              <a:t> 6.2 ve 7.9.bölümlerinde izleme ziyaretleri sırasında sunulması gereken belgeler detaylı şekilde açıklanmaktadır.</a:t>
            </a:r>
          </a:p>
        </p:txBody>
      </p:sp>
    </p:spTree>
    <p:extLst>
      <p:ext uri="{BB962C8B-B14F-4D97-AF65-F5344CB8AC3E}">
        <p14:creationId xmlns:p14="http://schemas.microsoft.com/office/powerpoint/2010/main" val="3610806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669800"/>
            <a:ext cx="9152554" cy="21646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52536" y="81754"/>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400110"/>
          </a:xfrm>
          <a:prstGeom prst="rect">
            <a:avLst/>
          </a:prstGeom>
        </p:spPr>
        <p:txBody>
          <a:bodyPr wrap="square">
            <a:spAutoFit/>
          </a:bodyPr>
          <a:lstStyle/>
          <a:p>
            <a:pPr algn="ctr"/>
            <a:r>
              <a:rPr lang="tr-TR" sz="2000" b="1" dirty="0" smtClean="0">
                <a:solidFill>
                  <a:srgbClr val="003296"/>
                </a:solidFill>
                <a:cs typeface="Arial" panose="020B0604020202020204" pitchFamily="34" charset="0"/>
              </a:rPr>
              <a:t>İZLEME ZİYARETLERİ </a:t>
            </a:r>
            <a:endParaRPr lang="bg-BG" sz="2000" b="1" dirty="0">
              <a:solidFill>
                <a:srgbClr val="003296"/>
              </a:solidFill>
              <a:cs typeface="Arial" panose="020B0604020202020204" pitchFamily="34" charset="0"/>
            </a:endParaRPr>
          </a:p>
        </p:txBody>
      </p:sp>
      <p:sp>
        <p:nvSpPr>
          <p:cNvPr id="8" name="Rectangle 7"/>
          <p:cNvSpPr/>
          <p:nvPr/>
        </p:nvSpPr>
        <p:spPr>
          <a:xfrm>
            <a:off x="251521" y="904178"/>
            <a:ext cx="8553346" cy="5563667"/>
          </a:xfrm>
          <a:prstGeom prst="rect">
            <a:avLst/>
          </a:prstGeom>
        </p:spPr>
        <p:txBody>
          <a:bodyPr>
            <a:normAutofit/>
          </a:bodyPr>
          <a:lstStyle/>
          <a:p>
            <a:endParaRPr lang="bg-BG" dirty="0"/>
          </a:p>
        </p:txBody>
      </p:sp>
      <p:sp>
        <p:nvSpPr>
          <p:cNvPr id="10" name="Rectangle 9"/>
          <p:cNvSpPr/>
          <p:nvPr/>
        </p:nvSpPr>
        <p:spPr>
          <a:xfrm>
            <a:off x="251521" y="1341208"/>
            <a:ext cx="8553346" cy="5184577"/>
          </a:xfrm>
          <a:prstGeom prst="rect">
            <a:avLst/>
          </a:prstGeom>
        </p:spPr>
        <p:txBody>
          <a:bodyPr>
            <a:normAutofit/>
          </a:bodyPr>
          <a:lstStyle/>
          <a:p>
            <a:endParaRPr lang="bg-BG" dirty="0"/>
          </a:p>
        </p:txBody>
      </p:sp>
      <p:sp>
        <p:nvSpPr>
          <p:cNvPr id="2" name="Rectangle 1"/>
          <p:cNvSpPr/>
          <p:nvPr/>
        </p:nvSpPr>
        <p:spPr>
          <a:xfrm>
            <a:off x="251521" y="1216415"/>
            <a:ext cx="8553346" cy="5434161"/>
          </a:xfrm>
          <a:prstGeom prst="rect">
            <a:avLst/>
          </a:prstGeom>
        </p:spPr>
        <p:txBody>
          <a:bodyPr>
            <a:noAutofit/>
          </a:bodyPr>
          <a:lstStyle/>
          <a:p>
            <a:pPr marL="285750" indent="-285750" algn="just">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Kapanış Ziyaretleri –</a:t>
            </a:r>
            <a:r>
              <a:rPr lang="tr-TR" sz="2000" dirty="0" smtClean="0">
                <a:solidFill>
                  <a:srgbClr val="003296"/>
                </a:solidFill>
                <a:cs typeface="Arial" panose="020B0604020202020204" pitchFamily="34" charset="0"/>
              </a:rPr>
              <a:t>Projenin kapanışından sonra – elde edilen sonuçları, amaçları ve çıktıları, tedarik edilen ekipman, hizmet, yatırım faaliyetleri, görünürlük kurallarını kontrol etmek amaçlı yapılır.</a:t>
            </a:r>
          </a:p>
          <a:p>
            <a:pPr marL="285750" indent="-285750" algn="just">
              <a:spcAft>
                <a:spcPts val="600"/>
              </a:spcAft>
              <a:buFont typeface="Wingdings" panose="05000000000000000000" pitchFamily="2" charset="2"/>
              <a:buChar char="v"/>
            </a:pPr>
            <a:endParaRPr lang="en-GB" sz="2000"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Ardıl Ziyaretler – </a:t>
            </a:r>
            <a:r>
              <a:rPr lang="tr-TR" sz="2000" dirty="0" smtClean="0">
                <a:solidFill>
                  <a:srgbClr val="003296"/>
                </a:solidFill>
                <a:cs typeface="Arial" panose="020B0604020202020204" pitchFamily="34" charset="0"/>
              </a:rPr>
              <a:t>Hibe sözleşmesi kapsamında edinilmiş olan tüm varlıkların, ekipmanların, </a:t>
            </a:r>
            <a:r>
              <a:rPr lang="tr-TR" sz="2000" dirty="0">
                <a:solidFill>
                  <a:srgbClr val="003296"/>
                </a:solidFill>
                <a:cs typeface="Arial" panose="020B0604020202020204" pitchFamily="34" charset="0"/>
              </a:rPr>
              <a:t>ve çıktıların, uygunluğunu ve işlevselliğini, </a:t>
            </a:r>
            <a:r>
              <a:rPr lang="tr-TR" sz="2000" dirty="0" smtClean="0">
                <a:solidFill>
                  <a:srgbClr val="003296"/>
                </a:solidFill>
                <a:cs typeface="Arial" panose="020B0604020202020204" pitchFamily="34" charset="0"/>
              </a:rPr>
              <a:t>halk tarafından ücretsiz olarak kullanılıp kullanılmadığını kontrol etmek amaçlı gerçekleştirilir.</a:t>
            </a:r>
          </a:p>
          <a:p>
            <a:pPr marL="285750" indent="-285750" algn="just">
              <a:spcAft>
                <a:spcPts val="600"/>
              </a:spcAft>
              <a:buFont typeface="Wingdings" panose="05000000000000000000" pitchFamily="2" charset="2"/>
              <a:buChar char="v"/>
            </a:pPr>
            <a:endParaRPr lang="tr-TR" sz="2000" dirty="0" smtClean="0">
              <a:solidFill>
                <a:srgbClr val="003296"/>
              </a:solidFill>
              <a:cs typeface="Arial" panose="020B0604020202020204" pitchFamily="34" charset="0"/>
            </a:endParaRPr>
          </a:p>
          <a:p>
            <a:pPr marL="285750" indent="-285750" algn="just">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Projenin Denetimi</a:t>
            </a:r>
            <a:r>
              <a:rPr lang="en-GB" sz="2000" dirty="0" smtClean="0">
                <a:solidFill>
                  <a:srgbClr val="003296"/>
                </a:solidFill>
                <a:cs typeface="Arial" panose="020B0604020202020204" pitchFamily="34" charset="0"/>
              </a:rPr>
              <a:t>-</a:t>
            </a:r>
            <a:r>
              <a:rPr lang="tr-TR" sz="2000" dirty="0" smtClean="0">
                <a:solidFill>
                  <a:srgbClr val="003296"/>
                </a:solidFill>
                <a:cs typeface="Arial" panose="020B0604020202020204" pitchFamily="34" charset="0"/>
              </a:rPr>
              <a:t>ilgili denetimler Denetim Makamı (Audit </a:t>
            </a:r>
            <a:r>
              <a:rPr lang="tr-TR" sz="2000" dirty="0" err="1" smtClean="0">
                <a:solidFill>
                  <a:srgbClr val="003296"/>
                </a:solidFill>
                <a:cs typeface="Arial" panose="020B0604020202020204" pitchFamily="34" charset="0"/>
              </a:rPr>
              <a:t>Authority</a:t>
            </a:r>
            <a:r>
              <a:rPr lang="tr-TR" sz="2000" dirty="0" smtClean="0">
                <a:solidFill>
                  <a:srgbClr val="003296"/>
                </a:solidFill>
                <a:cs typeface="Arial" panose="020B0604020202020204" pitchFamily="34" charset="0"/>
              </a:rPr>
              <a:t>-AA) tarafından gerçekleştirilmekte ve «</a:t>
            </a:r>
            <a:r>
              <a:rPr lang="tr-TR" sz="2000" i="1" dirty="0" smtClean="0">
                <a:solidFill>
                  <a:srgbClr val="003296"/>
                </a:solidFill>
                <a:cs typeface="Arial" panose="020B0604020202020204" pitchFamily="34" charset="0"/>
              </a:rPr>
              <a:t>İkinci Seviye Kontrolü</a:t>
            </a:r>
            <a:r>
              <a:rPr lang="tr-TR" sz="2000" dirty="0" smtClean="0">
                <a:solidFill>
                  <a:srgbClr val="003296"/>
                </a:solidFill>
                <a:cs typeface="Arial" panose="020B0604020202020204" pitchFamily="34" charset="0"/>
              </a:rPr>
              <a:t>» olarak adlandırılmaktadır. Proje ortakları, ilgili denetim için gerekli görülen tüm belge ve bilgileri sağlamalıdır.</a:t>
            </a:r>
            <a:endParaRPr lang="en-GB" sz="1600" dirty="0" smtClean="0">
              <a:solidFill>
                <a:srgbClr val="003296"/>
              </a:solidFill>
              <a:cs typeface="Arial" panose="020B0604020202020204" pitchFamily="34" charset="0"/>
            </a:endParaRPr>
          </a:p>
        </p:txBody>
      </p:sp>
      <p:pic>
        <p:nvPicPr>
          <p:cNvPr id="11" name="Picture 2" descr="C:\Users\Owner\Desktop\Proje  Uygulama Eğitimi_16 Eylül 2020\SUNUMLARIM\55423603-close-up-of-young-businessman-hand-examining-invoice-with-magnifying-glass.jpg"/>
          <p:cNvPicPr>
            <a:picLocks noChangeAspect="1" noChangeArrowheads="1"/>
          </p:cNvPicPr>
          <p:nvPr/>
        </p:nvPicPr>
        <p:blipFill>
          <a:blip r:embed="rId6"/>
          <a:srcRect/>
          <a:stretch>
            <a:fillRect/>
          </a:stretch>
        </p:blipFill>
        <p:spPr bwMode="auto">
          <a:xfrm rot="286043">
            <a:off x="6063788" y="5142215"/>
            <a:ext cx="2426619" cy="1617746"/>
          </a:xfrm>
          <a:prstGeom prst="rect">
            <a:avLst/>
          </a:prstGeom>
          <a:noFill/>
        </p:spPr>
      </p:pic>
    </p:spTree>
    <p:extLst>
      <p:ext uri="{BB962C8B-B14F-4D97-AF65-F5344CB8AC3E}">
        <p14:creationId xmlns:p14="http://schemas.microsoft.com/office/powerpoint/2010/main" val="1771049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033685"/>
            <a:ext cx="8553346" cy="5430509"/>
          </a:xfrm>
          <a:prstGeom prst="rect">
            <a:avLst/>
          </a:prstGeom>
        </p:spPr>
        <p:txBody>
          <a:bodyPr wrap="square">
            <a:normAutofit/>
          </a:bodyPr>
          <a:lstStyle/>
          <a:p>
            <a:r>
              <a:rPr lang="ru-RU" dirty="0" smtClean="0"/>
              <a:t> </a:t>
            </a:r>
            <a:endParaRPr lang="ru-RU" dirty="0"/>
          </a:p>
        </p:txBody>
      </p:sp>
      <p:sp>
        <p:nvSpPr>
          <p:cNvPr id="12" name="Rectangle 11"/>
          <p:cNvSpPr/>
          <p:nvPr/>
        </p:nvSpPr>
        <p:spPr>
          <a:xfrm>
            <a:off x="3203848" y="116632"/>
            <a:ext cx="4694572" cy="923330"/>
          </a:xfrm>
          <a:prstGeom prst="rect">
            <a:avLst/>
          </a:prstGeom>
        </p:spPr>
        <p:txBody>
          <a:bodyPr wrap="square">
            <a:spAutoFit/>
          </a:bodyPr>
          <a:lstStyle/>
          <a:p>
            <a:pPr algn="ctr"/>
            <a:r>
              <a:rPr lang="tr-TR" b="1" cap="all" dirty="0" smtClean="0">
                <a:solidFill>
                  <a:srgbClr val="003296"/>
                </a:solidFill>
                <a:cs typeface="Arial" panose="020B0604020202020204" pitchFamily="34" charset="0"/>
              </a:rPr>
              <a:t>İZLEME ZİYARETLERİNİN HAZIRLIK VE UYGULAMA AŞAMASINDA YARARLANICILAR TARAFINDAN YAPILAN SIKLIKLA HATALAR</a:t>
            </a:r>
            <a:endParaRPr lang="bg-BG" b="1" cap="all" dirty="0">
              <a:solidFill>
                <a:srgbClr val="003296"/>
              </a:solidFill>
              <a:cs typeface="Arial" panose="020B0604020202020204" pitchFamily="34" charset="0"/>
            </a:endParaRPr>
          </a:p>
        </p:txBody>
      </p:sp>
      <p:sp>
        <p:nvSpPr>
          <p:cNvPr id="3" name="Rectangle 2"/>
          <p:cNvSpPr/>
          <p:nvPr/>
        </p:nvSpPr>
        <p:spPr>
          <a:xfrm>
            <a:off x="251520" y="1340768"/>
            <a:ext cx="8553346" cy="3452227"/>
          </a:xfrm>
          <a:prstGeom prst="rect">
            <a:avLst/>
          </a:prstGeom>
        </p:spPr>
        <p:txBody>
          <a:bodyPr wrap="square">
            <a:spAutoFit/>
          </a:bodyPr>
          <a:lstStyle/>
          <a:p>
            <a:pPr marL="285750" indent="-285750" algn="just">
              <a:lnSpc>
                <a:spcPts val="2200"/>
              </a:lnSpc>
              <a:spcAft>
                <a:spcPts val="600"/>
              </a:spcAft>
              <a:buFont typeface="Wingdings" panose="05000000000000000000" pitchFamily="2" charset="2"/>
              <a:buChar char="§"/>
            </a:pPr>
            <a:endParaRPr lang="tr-TR"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endParaRPr lang="tr-TR" dirty="0">
              <a:solidFill>
                <a:srgbClr val="003296"/>
              </a:solidFill>
              <a:cs typeface="Arial" panose="020B0604020202020204" pitchFamily="34" charset="0"/>
            </a:endParaRPr>
          </a:p>
          <a:p>
            <a:pPr algn="just">
              <a:lnSpc>
                <a:spcPts val="2200"/>
              </a:lnSpc>
              <a:spcAft>
                <a:spcPts val="600"/>
              </a:spcAft>
            </a:pPr>
            <a:r>
              <a:rPr lang="tr-TR" sz="2000" b="1" dirty="0" smtClean="0">
                <a:solidFill>
                  <a:srgbClr val="003296"/>
                </a:solidFill>
                <a:cs typeface="Arial" panose="020B0604020202020204" pitchFamily="34" charset="0"/>
              </a:rPr>
              <a:t>İzleme </a:t>
            </a:r>
            <a:r>
              <a:rPr lang="tr-TR" sz="2000" b="1" dirty="0">
                <a:solidFill>
                  <a:srgbClr val="003296"/>
                </a:solidFill>
                <a:cs typeface="Arial" panose="020B0604020202020204" pitchFamily="34" charset="0"/>
              </a:rPr>
              <a:t>Z</a:t>
            </a:r>
            <a:r>
              <a:rPr lang="tr-TR" sz="2000" b="1" dirty="0" smtClean="0">
                <a:solidFill>
                  <a:srgbClr val="003296"/>
                </a:solidFill>
                <a:cs typeface="Arial" panose="020B0604020202020204" pitchFamily="34" charset="0"/>
              </a:rPr>
              <a:t>iyaretleri sırasında karşılaşılan Sorunlar ve nedenleri:</a:t>
            </a: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İyi bir arşivleme sisteminin olmaması;</a:t>
            </a:r>
            <a:endParaRPr lang="en-GB" sz="2000" dirty="0" smtClean="0">
              <a:solidFill>
                <a:srgbClr val="003296"/>
              </a:solidFill>
              <a:cs typeface="Arial" panose="020B0604020202020204" pitchFamily="34" charset="0"/>
            </a:endParaRP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Eksik belgeler – tedarik edilmiş olan ekipmanların seri-motor-şasi…</a:t>
            </a:r>
            <a:r>
              <a:rPr lang="tr-TR" sz="2000" dirty="0" err="1" smtClean="0">
                <a:solidFill>
                  <a:srgbClr val="003296"/>
                </a:solidFill>
                <a:cs typeface="Arial" panose="020B0604020202020204" pitchFamily="34" charset="0"/>
              </a:rPr>
              <a:t>vs</a:t>
            </a:r>
            <a:r>
              <a:rPr lang="tr-TR" sz="2000" dirty="0" smtClean="0">
                <a:solidFill>
                  <a:srgbClr val="003296"/>
                </a:solidFill>
                <a:cs typeface="Arial" panose="020B0604020202020204" pitchFamily="34" charset="0"/>
              </a:rPr>
              <a:t> numaralarını içeren teslim ve kabul tutanakları, orijin sertifikaları, eksik/yetersiz belge içeriği…</a:t>
            </a:r>
            <a:r>
              <a:rPr lang="tr-TR" sz="2000" dirty="0" err="1" smtClean="0">
                <a:solidFill>
                  <a:srgbClr val="003296"/>
                </a:solidFill>
                <a:cs typeface="Arial" panose="020B0604020202020204" pitchFamily="34" charset="0"/>
              </a:rPr>
              <a:t>vs</a:t>
            </a:r>
            <a:r>
              <a:rPr lang="tr-TR" sz="2000" dirty="0" smtClean="0">
                <a:solidFill>
                  <a:srgbClr val="003296"/>
                </a:solidFill>
                <a:cs typeface="Arial" panose="020B0604020202020204" pitchFamily="34" charset="0"/>
              </a:rPr>
              <a:t>;</a:t>
            </a: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İnşaat alanlarına ilişkin belgelerin vaktinde temin edilememesi</a:t>
            </a:r>
            <a:r>
              <a:rPr lang="en-GB" sz="2000" dirty="0" smtClean="0">
                <a:solidFill>
                  <a:srgbClr val="003296"/>
                </a:solidFill>
                <a:cs typeface="Arial" panose="020B0604020202020204" pitchFamily="34" charset="0"/>
              </a:rPr>
              <a:t>;</a:t>
            </a: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Eksik bilgilendirme levhaları</a:t>
            </a:r>
            <a:r>
              <a:rPr lang="en-GB" sz="2000" dirty="0" smtClean="0">
                <a:solidFill>
                  <a:srgbClr val="003296"/>
                </a:solidFill>
                <a:cs typeface="Arial" panose="020B0604020202020204" pitchFamily="34" charset="0"/>
              </a:rPr>
              <a:t>;</a:t>
            </a:r>
          </a:p>
          <a:p>
            <a:pPr marL="285750" indent="-285750" algn="just">
              <a:lnSpc>
                <a:spcPts val="2200"/>
              </a:lnSpc>
              <a:spcAft>
                <a:spcPts val="600"/>
              </a:spcAft>
              <a:buFont typeface="Wingdings" panose="05000000000000000000" pitchFamily="2" charset="2"/>
              <a:buChar char="§"/>
            </a:pPr>
            <a:r>
              <a:rPr lang="tr-TR" sz="2000" dirty="0" smtClean="0">
                <a:solidFill>
                  <a:srgbClr val="003296"/>
                </a:solidFill>
                <a:cs typeface="Arial" panose="020B0604020202020204" pitchFamily="34" charset="0"/>
              </a:rPr>
              <a:t>Diğer proje ortaklarının faaliyetlerine ilişkin yeterli belge olmaması</a:t>
            </a:r>
            <a:r>
              <a:rPr lang="en-GB" sz="2000" dirty="0" smtClean="0">
                <a:solidFill>
                  <a:srgbClr val="003296"/>
                </a:solidFill>
                <a:cs typeface="Arial" panose="020B0604020202020204" pitchFamily="34" charset="0"/>
              </a:rPr>
              <a:t>;</a:t>
            </a:r>
          </a:p>
        </p:txBody>
      </p:sp>
    </p:spTree>
    <p:extLst>
      <p:ext uri="{BB962C8B-B14F-4D97-AF65-F5344CB8AC3E}">
        <p14:creationId xmlns:p14="http://schemas.microsoft.com/office/powerpoint/2010/main" val="84537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Blue Abstract Backgrounds Free Online Wallpapers For Cell Phones Wallpaper"/>
          <p:cNvSpPr>
            <a:spLocks noChangeAspect="1" noChangeArrowheads="1"/>
          </p:cNvSpPr>
          <p:nvPr/>
        </p:nvSpPr>
        <p:spPr bwMode="auto">
          <a:xfrm>
            <a:off x="993046" y="11774"/>
            <a:ext cx="27865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bg-BG" dirty="0"/>
          </a:p>
        </p:txBody>
      </p:sp>
      <p:sp>
        <p:nvSpPr>
          <p:cNvPr id="9" name="Round Diagonal Corner Rectangle 8"/>
          <p:cNvSpPr/>
          <p:nvPr/>
        </p:nvSpPr>
        <p:spPr>
          <a:xfrm>
            <a:off x="5239729" y="5907425"/>
            <a:ext cx="3384376" cy="648072"/>
          </a:xfrm>
          <a:prstGeom prst="round2Diag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sp3d extrusionH="57150">
              <a:bevelT w="38100" h="38100"/>
            </a:sp3d>
          </a:bodyPr>
          <a:lstStyle/>
          <a:p>
            <a:pPr algn="r" fontAlgn="auto">
              <a:spcBef>
                <a:spcPts val="0"/>
              </a:spcBef>
              <a:spcAft>
                <a:spcPts val="0"/>
              </a:spcAft>
              <a:defRPr/>
            </a:pPr>
            <a:r>
              <a:rPr lang="tr-TR" sz="1600" b="1" dirty="0" smtClean="0">
                <a:solidFill>
                  <a:srgbClr val="003296"/>
                </a:solidFill>
                <a:latin typeface="Trebuchet MS" panose="020B0603020202020204" pitchFamily="34" charset="0"/>
                <a:cs typeface="Arial" pitchFamily="34" charset="0"/>
              </a:rPr>
              <a:t>16-17 Eylül 2020</a:t>
            </a:r>
            <a:endParaRPr lang="en-US" sz="1600" b="1" dirty="0">
              <a:solidFill>
                <a:srgbClr val="003296"/>
              </a:solidFill>
              <a:latin typeface="Trebuchet MS" panose="020B0603020202020204" pitchFamily="34" charset="0"/>
              <a:cs typeface="Arial" pitchFamily="34" charset="0"/>
            </a:endParaRPr>
          </a:p>
          <a:p>
            <a:pPr algn="r" fontAlgn="auto">
              <a:spcBef>
                <a:spcPts val="0"/>
              </a:spcBef>
              <a:spcAft>
                <a:spcPts val="0"/>
              </a:spcAft>
              <a:defRPr/>
            </a:pPr>
            <a:r>
              <a:rPr lang="bg-BG" sz="1200" b="1" dirty="0" smtClean="0">
                <a:solidFill>
                  <a:srgbClr val="003296"/>
                </a:solidFill>
                <a:latin typeface="Trebuchet MS" panose="020B0603020202020204" pitchFamily="34" charset="0"/>
              </a:rPr>
              <a:t>„</a:t>
            </a:r>
            <a:r>
              <a:rPr lang="en-US" sz="1200" b="1" dirty="0" smtClean="0">
                <a:solidFill>
                  <a:srgbClr val="003296"/>
                </a:solidFill>
                <a:latin typeface="Trebuchet MS" panose="020B0603020202020204" pitchFamily="34" charset="0"/>
              </a:rPr>
              <a:t>PROJE</a:t>
            </a:r>
            <a:r>
              <a:rPr lang="tr-TR" sz="1200" b="1" dirty="0" smtClean="0">
                <a:solidFill>
                  <a:srgbClr val="003296"/>
                </a:solidFill>
                <a:latin typeface="Trebuchet MS" panose="020B0603020202020204" pitchFamily="34" charset="0"/>
              </a:rPr>
              <a:t> UYGULAMA EĞİTİMİ</a:t>
            </a:r>
            <a:r>
              <a:rPr lang="bg-BG" sz="1200" b="1" dirty="0" smtClean="0">
                <a:solidFill>
                  <a:srgbClr val="002060"/>
                </a:solidFill>
                <a:latin typeface="Trebuchet MS" panose="020B0603020202020204" pitchFamily="34" charset="0"/>
              </a:rPr>
              <a:t>“ </a:t>
            </a:r>
            <a:endParaRPr lang="bg-BG" sz="1200" b="1" dirty="0" smtClean="0">
              <a:solidFill>
                <a:srgbClr val="002060"/>
              </a:solidFill>
              <a:latin typeface="Trebuchet MS" panose="020B0603020202020204" pitchFamily="34" charset="0"/>
              <a:cs typeface="Arial" pitchFamily="34" charset="0"/>
            </a:endParaRPr>
          </a:p>
        </p:txBody>
      </p:sp>
      <p:sp>
        <p:nvSpPr>
          <p:cNvPr id="10" name="Rectangle 9"/>
          <p:cNvSpPr/>
          <p:nvPr/>
        </p:nvSpPr>
        <p:spPr>
          <a:xfrm>
            <a:off x="107504" y="1772816"/>
            <a:ext cx="8496944" cy="2123658"/>
          </a:xfrm>
          <a:prstGeom prst="rect">
            <a:avLst/>
          </a:prstGeom>
        </p:spPr>
        <p:txBody>
          <a:bodyPr wrap="square">
            <a:spAutoFit/>
          </a:bodyPr>
          <a:lstStyle/>
          <a:p>
            <a:pPr algn="ctr"/>
            <a:r>
              <a:rPr lang="tr-TR" sz="4400" b="1" dirty="0" smtClean="0">
                <a:solidFill>
                  <a:srgbClr val="003296"/>
                </a:solidFill>
                <a:latin typeface="Trebuchet MS" panose="020B0603020202020204" pitchFamily="34" charset="0"/>
                <a:ea typeface="+mj-ea"/>
                <a:cs typeface="Arial" panose="020B0604020202020204" pitchFamily="34" charset="0"/>
              </a:rPr>
              <a:t>					      Bölüm 2.1</a:t>
            </a:r>
            <a:endParaRPr lang="en-US" sz="4400" b="1" dirty="0" smtClean="0">
              <a:solidFill>
                <a:schemeClr val="bg1"/>
              </a:solidFill>
            </a:endParaRPr>
          </a:p>
          <a:p>
            <a:pPr algn="r"/>
            <a:r>
              <a:rPr lang="en-US" sz="4400" b="1" dirty="0" smtClean="0">
                <a:solidFill>
                  <a:srgbClr val="003296"/>
                </a:solidFill>
                <a:latin typeface="Trebuchet MS" panose="020B0603020202020204" pitchFamily="34" charset="0"/>
                <a:ea typeface="+mj-ea"/>
                <a:cs typeface="Arial" panose="020B0604020202020204" pitchFamily="34" charset="0"/>
                <a:sym typeface="Arial" charset="0"/>
              </a:rPr>
              <a:t>Te</a:t>
            </a:r>
            <a:r>
              <a:rPr lang="tr-TR" sz="4400" b="1" dirty="0" smtClean="0">
                <a:solidFill>
                  <a:srgbClr val="003296"/>
                </a:solidFill>
                <a:latin typeface="Trebuchet MS" panose="020B0603020202020204" pitchFamily="34" charset="0"/>
                <a:ea typeface="+mj-ea"/>
                <a:cs typeface="Arial" panose="020B0604020202020204" pitchFamily="34" charset="0"/>
                <a:sym typeface="Arial" charset="0"/>
              </a:rPr>
              <a:t>knik Uygulama ve Proje İzleme Aşaması</a:t>
            </a:r>
            <a:endParaRPr lang="en-US" sz="4400" b="1" dirty="0">
              <a:solidFill>
                <a:srgbClr val="003296"/>
              </a:solidFill>
              <a:latin typeface="Trebuchet MS" panose="020B0603020202020204" pitchFamily="34" charset="0"/>
              <a:ea typeface="+mj-ea"/>
              <a:cs typeface="Arial" panose="020B0604020202020204" pitchFamily="34" charset="0"/>
              <a:sym typeface="Arial" charset="0"/>
            </a:endParaRPr>
          </a:p>
        </p:txBody>
      </p:sp>
      <p:sp>
        <p:nvSpPr>
          <p:cNvPr id="15" name="Shape 19"/>
          <p:cNvSpPr txBox="1">
            <a:spLocks/>
          </p:cNvSpPr>
          <p:nvPr/>
        </p:nvSpPr>
        <p:spPr>
          <a:xfrm>
            <a:off x="107504" y="3006244"/>
            <a:ext cx="9152554" cy="2304256"/>
          </a:xfrm>
          <a:prstGeom prst="rect">
            <a:avLst/>
          </a:prstGeom>
        </p:spPr>
        <p:txBody>
          <a:bodyPr vert="horz" lIns="91440" tIns="45700" rIns="91440" bIns="4570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20040" indent="-320040">
              <a:buClr>
                <a:schemeClr val="accent6">
                  <a:lumMod val="75000"/>
                </a:schemeClr>
              </a:buClr>
              <a:defRPr/>
            </a:pPr>
            <a:endParaRPr lang="bg-BG" altLang="bg-BG" dirty="0">
              <a:solidFill>
                <a:srgbClr val="002060"/>
              </a:solidFill>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19" y="206276"/>
            <a:ext cx="8321675"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737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09320"/>
            <a:ext cx="9152554" cy="5769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033685"/>
            <a:ext cx="8553346" cy="5430509"/>
          </a:xfrm>
          <a:prstGeom prst="rect">
            <a:avLst/>
          </a:prstGeom>
        </p:spPr>
        <p:txBody>
          <a:bodyPr wrap="square">
            <a:normAutofit/>
          </a:bodyPr>
          <a:lstStyle/>
          <a:p>
            <a:r>
              <a:rPr lang="ru-RU" dirty="0" smtClean="0"/>
              <a:t> </a:t>
            </a:r>
            <a:endParaRPr lang="ru-RU" dirty="0"/>
          </a:p>
        </p:txBody>
      </p:sp>
      <p:sp>
        <p:nvSpPr>
          <p:cNvPr id="12" name="Rectangle 11"/>
          <p:cNvSpPr/>
          <p:nvPr/>
        </p:nvSpPr>
        <p:spPr>
          <a:xfrm>
            <a:off x="3203848" y="116632"/>
            <a:ext cx="4694572" cy="830997"/>
          </a:xfrm>
          <a:prstGeom prst="rect">
            <a:avLst/>
          </a:prstGeom>
        </p:spPr>
        <p:txBody>
          <a:bodyPr wrap="square">
            <a:spAutoFit/>
          </a:bodyPr>
          <a:lstStyle/>
          <a:p>
            <a:pPr algn="ctr"/>
            <a:r>
              <a:rPr lang="tr-TR" sz="1600" b="1" cap="all" dirty="0" smtClean="0">
                <a:solidFill>
                  <a:srgbClr val="003296"/>
                </a:solidFill>
                <a:cs typeface="Arial" panose="020B0604020202020204" pitchFamily="34" charset="0"/>
              </a:rPr>
              <a:t>İZLEME ZİYARETLERİNİN HAZIRLIK VE UYGULAMA AŞAMASINDA YARARLANICILAR TARAFINDAN YAPILAN SIKLIKLA HATALAR</a:t>
            </a:r>
            <a:endParaRPr lang="bg-BG" sz="1600" b="1" cap="all" dirty="0">
              <a:solidFill>
                <a:srgbClr val="003296"/>
              </a:solidFill>
              <a:cs typeface="Arial" panose="020B0604020202020204" pitchFamily="34" charset="0"/>
            </a:endParaRPr>
          </a:p>
        </p:txBody>
      </p:sp>
      <p:sp>
        <p:nvSpPr>
          <p:cNvPr id="3" name="Rectangle 2"/>
          <p:cNvSpPr/>
          <p:nvPr/>
        </p:nvSpPr>
        <p:spPr>
          <a:xfrm>
            <a:off x="251520" y="1340768"/>
            <a:ext cx="8553346" cy="3683060"/>
          </a:xfrm>
          <a:prstGeom prst="rect">
            <a:avLst/>
          </a:prstGeom>
        </p:spPr>
        <p:txBody>
          <a:bodyPr wrap="square">
            <a:spAutoFit/>
          </a:bodyPr>
          <a:lstStyle/>
          <a:p>
            <a:pPr algn="just">
              <a:lnSpc>
                <a:spcPts val="2200"/>
              </a:lnSpc>
              <a:spcAft>
                <a:spcPts val="600"/>
              </a:spcAft>
            </a:pPr>
            <a:endParaRPr lang="tr-TR" sz="2000" dirty="0" smtClean="0">
              <a:solidFill>
                <a:srgbClr val="FF0000"/>
              </a:solidFill>
              <a:cs typeface="Arial" panose="020B0604020202020204" pitchFamily="34" charset="0"/>
            </a:endParaRPr>
          </a:p>
          <a:p>
            <a:pPr algn="just">
              <a:spcAft>
                <a:spcPts val="600"/>
              </a:spcAft>
            </a:pPr>
            <a:endParaRPr lang="tr-TR" sz="2000" b="1" dirty="0">
              <a:solidFill>
                <a:srgbClr val="FF0000"/>
              </a:solidFill>
              <a:cs typeface="Arial" panose="020B0604020202020204" pitchFamily="34" charset="0"/>
            </a:endParaRPr>
          </a:p>
          <a:p>
            <a:pPr algn="just">
              <a:spcAft>
                <a:spcPts val="600"/>
              </a:spcAft>
            </a:pPr>
            <a:r>
              <a:rPr lang="tr-TR" sz="2000" b="1" dirty="0" smtClean="0">
                <a:solidFill>
                  <a:srgbClr val="FF0000"/>
                </a:solidFill>
                <a:cs typeface="Arial" panose="020B0604020202020204" pitchFamily="34" charset="0"/>
              </a:rPr>
              <a:t>Sıklıkla yapılan hatalar ve proje sonuçlarının sürdürülebilir olamama nedenleri:</a:t>
            </a:r>
            <a:r>
              <a:rPr lang="en-GB" sz="2000" b="1" dirty="0" smtClean="0">
                <a:solidFill>
                  <a:srgbClr val="FF0000"/>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smtClean="0">
                <a:solidFill>
                  <a:srgbClr val="FF0000"/>
                </a:solidFill>
                <a:cs typeface="Arial" panose="020B0604020202020204" pitchFamily="34" charset="0"/>
              </a:rPr>
              <a:t>Proje ortaklarının, projenin sürdürülebilirliği için işbirliğine devam etmemeleri</a:t>
            </a:r>
            <a:r>
              <a:rPr lang="en-GB" sz="2000" dirty="0" smtClean="0">
                <a:solidFill>
                  <a:srgbClr val="FF0000"/>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smtClean="0">
                <a:solidFill>
                  <a:srgbClr val="FF0000"/>
                </a:solidFill>
                <a:cs typeface="Arial" panose="020B0604020202020204" pitchFamily="34" charset="0"/>
              </a:rPr>
              <a:t>Bina, tesis ve ekipmanlar, projede öngörülmeyen amaçlar için kullanılamaz</a:t>
            </a:r>
            <a:r>
              <a:rPr lang="en-GB" sz="2000" dirty="0" smtClean="0">
                <a:solidFill>
                  <a:srgbClr val="FF0000"/>
                </a:solidFill>
                <a:cs typeface="Arial" panose="020B0604020202020204" pitchFamily="34" charset="0"/>
              </a:rPr>
              <a:t>;  </a:t>
            </a:r>
          </a:p>
          <a:p>
            <a:pPr marL="285750" indent="-285750" algn="just">
              <a:spcAft>
                <a:spcPts val="600"/>
              </a:spcAft>
              <a:buFont typeface="Wingdings" panose="05000000000000000000" pitchFamily="2" charset="2"/>
              <a:buChar char="§"/>
            </a:pPr>
            <a:r>
              <a:rPr lang="tr-TR" sz="2000" dirty="0" smtClean="0">
                <a:solidFill>
                  <a:srgbClr val="FF0000"/>
                </a:solidFill>
                <a:cs typeface="Arial" panose="020B0604020202020204" pitchFamily="34" charset="0"/>
              </a:rPr>
              <a:t>Binaların, tesislerin, eğitim yerlerinin, </a:t>
            </a:r>
            <a:r>
              <a:rPr lang="tr-TR" sz="2000" dirty="0" smtClean="0">
                <a:solidFill>
                  <a:srgbClr val="FF0000"/>
                </a:solidFill>
                <a:cs typeface="Arial" panose="020B0604020202020204" pitchFamily="34" charset="0"/>
              </a:rPr>
              <a:t>internet </a:t>
            </a:r>
            <a:r>
              <a:rPr lang="tr-TR" sz="2000" dirty="0" smtClean="0">
                <a:solidFill>
                  <a:srgbClr val="FF0000"/>
                </a:solidFill>
                <a:cs typeface="Arial" panose="020B0604020202020204" pitchFamily="34" charset="0"/>
              </a:rPr>
              <a:t>sitelerinin, tedarik edilmiş ekipmanların ve hizmetlerin düzenli bakımı için herhangi bir fon bulunmaması;</a:t>
            </a:r>
          </a:p>
          <a:p>
            <a:pPr marL="285750" indent="-285750" algn="just">
              <a:spcAft>
                <a:spcPts val="600"/>
              </a:spcAft>
              <a:buFont typeface="Wingdings" panose="05000000000000000000" pitchFamily="2" charset="2"/>
              <a:buChar char="§"/>
            </a:pPr>
            <a:r>
              <a:rPr lang="tr-TR" sz="2000" dirty="0" smtClean="0">
                <a:solidFill>
                  <a:srgbClr val="FF0000"/>
                </a:solidFill>
                <a:cs typeface="Arial" panose="020B0604020202020204" pitchFamily="34" charset="0"/>
              </a:rPr>
              <a:t>Yatırım ve hizmetlerin bakımını sağlayacak sorumlu bir kişinin olmaması;</a:t>
            </a:r>
            <a:endParaRPr lang="en-GB" sz="2000" dirty="0" smtClean="0">
              <a:solidFill>
                <a:srgbClr val="FF0000"/>
              </a:solidFill>
              <a:cs typeface="Arial" panose="020B0604020202020204" pitchFamily="34" charset="0"/>
            </a:endParaRPr>
          </a:p>
          <a:p>
            <a:pPr marL="285750" indent="-285750" algn="just">
              <a:spcAft>
                <a:spcPts val="600"/>
              </a:spcAft>
              <a:buFont typeface="Wingdings" panose="05000000000000000000" pitchFamily="2" charset="2"/>
              <a:buChar char="§"/>
            </a:pPr>
            <a:r>
              <a:rPr lang="tr-TR" sz="2000" dirty="0" smtClean="0">
                <a:solidFill>
                  <a:srgbClr val="FF0000"/>
                </a:solidFill>
                <a:cs typeface="Arial" panose="020B0604020202020204" pitchFamily="34" charset="0"/>
              </a:rPr>
              <a:t>Yararlanıcıların, projelerin faydaları konusunda yeterince bilgilendirilememiş olması.</a:t>
            </a:r>
            <a:endParaRPr lang="en-GB" sz="2000" dirty="0">
              <a:solidFill>
                <a:srgbClr val="003296"/>
              </a:solidFill>
              <a:cs typeface="Arial" panose="020B0604020202020204" pitchFamily="34" charset="0"/>
            </a:endParaRPr>
          </a:p>
        </p:txBody>
      </p:sp>
    </p:spTree>
    <p:extLst>
      <p:ext uri="{BB962C8B-B14F-4D97-AF65-F5344CB8AC3E}">
        <p14:creationId xmlns:p14="http://schemas.microsoft.com/office/powerpoint/2010/main" val="40579212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165304"/>
            <a:ext cx="9152554" cy="720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4127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700808"/>
            <a:ext cx="8553346" cy="4896544"/>
          </a:xfrm>
          <a:prstGeom prst="rect">
            <a:avLst/>
          </a:prstGeom>
        </p:spPr>
        <p:txBody>
          <a:bodyPr wrap="square">
            <a:noAutofit/>
          </a:bodyPr>
          <a:lstStyle/>
          <a:p>
            <a:pPr algn="just">
              <a:lnSpc>
                <a:spcPct val="150000"/>
              </a:lnSpc>
              <a:spcAft>
                <a:spcPts val="600"/>
              </a:spcAft>
            </a:pPr>
            <a:endParaRPr lang="bg-BG" sz="2000" dirty="0" smtClean="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107504" y="1772816"/>
            <a:ext cx="8496944" cy="4832092"/>
          </a:xfrm>
          <a:prstGeom prst="rect">
            <a:avLst/>
          </a:prstGeom>
        </p:spPr>
        <p:txBody>
          <a:bodyPr wrap="square">
            <a:spAutoFit/>
          </a:bodyPr>
          <a:lstStyle/>
          <a:p>
            <a:pPr algn="ctr"/>
            <a:r>
              <a:rPr lang="bg-BG" sz="4400" dirty="0" smtClean="0"/>
              <a:t> </a:t>
            </a:r>
            <a:r>
              <a:rPr lang="bg-BG" sz="4400" b="1" dirty="0">
                <a:solidFill>
                  <a:schemeClr val="bg1"/>
                </a:solidFill>
              </a:rPr>
              <a:t>МОЪВЕДДУЛ </a:t>
            </a:r>
            <a:r>
              <a:rPr lang="en-US" sz="4400" b="1" dirty="0" smtClean="0">
                <a:solidFill>
                  <a:schemeClr val="bg1"/>
                </a:solidFill>
              </a:rPr>
              <a:t>2.1</a:t>
            </a:r>
            <a:r>
              <a:rPr lang="bg-BG" sz="4400" b="1" dirty="0" smtClean="0">
                <a:solidFill>
                  <a:schemeClr val="bg1"/>
                </a:solidFill>
              </a:rPr>
              <a:t> </a:t>
            </a:r>
            <a:endParaRPr lang="en-US" sz="4400" b="1" dirty="0" smtClean="0">
              <a:solidFill>
                <a:schemeClr val="bg1"/>
              </a:solidFill>
            </a:endParaRPr>
          </a:p>
          <a:p>
            <a:pPr algn="ctr">
              <a:spcAft>
                <a:spcPts val="1200"/>
              </a:spcAft>
            </a:pPr>
            <a:r>
              <a:rPr lang="tr-TR" sz="4400" b="1" dirty="0" smtClean="0">
                <a:solidFill>
                  <a:srgbClr val="003296"/>
                </a:solidFill>
                <a:latin typeface="Trebuchet MS" panose="020B0603020202020204" pitchFamily="34" charset="0"/>
                <a:ea typeface="+mj-ea"/>
                <a:cs typeface="Arial" panose="020B0604020202020204" pitchFamily="34" charset="0"/>
                <a:sym typeface="Arial" charset="0"/>
              </a:rPr>
              <a:t>İLGİNİZ İÇİN TEŞEKKÜR EDERİM</a:t>
            </a:r>
            <a:r>
              <a:rPr lang="bg-BG" sz="4400" b="1" dirty="0" smtClean="0">
                <a:solidFill>
                  <a:srgbClr val="003296"/>
                </a:solidFill>
                <a:latin typeface="Trebuchet MS" panose="020B0603020202020204" pitchFamily="34" charset="0"/>
                <a:ea typeface="+mj-ea"/>
                <a:cs typeface="Arial" panose="020B0604020202020204" pitchFamily="34" charset="0"/>
                <a:sym typeface="Arial" charset="0"/>
              </a:rPr>
              <a:t>!</a:t>
            </a: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spcAft>
                <a:spcPts val="1200"/>
              </a:spcAft>
            </a:pP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r>
              <a:rPr lang="tr-TR" sz="2800" b="1" dirty="0" smtClean="0">
                <a:solidFill>
                  <a:srgbClr val="003296"/>
                </a:solidFill>
                <a:latin typeface="Trebuchet MS" panose="020B0603020202020204" pitchFamily="34" charset="0"/>
                <a:cs typeface="Arial" panose="020B0604020202020204" pitchFamily="34" charset="0"/>
                <a:sym typeface="Arial" charset="0"/>
              </a:rPr>
              <a:t>Ortak Sekretarya Edirne Destek Ofisi</a:t>
            </a:r>
          </a:p>
          <a:p>
            <a:pPr algn="ctr"/>
            <a:r>
              <a:rPr lang="tr-TR" sz="2800" b="1" dirty="0" smtClean="0">
                <a:solidFill>
                  <a:srgbClr val="003296"/>
                </a:solidFill>
                <a:latin typeface="Trebuchet MS" panose="020B0603020202020204" pitchFamily="34" charset="0"/>
                <a:cs typeface="Arial" panose="020B0604020202020204" pitchFamily="34" charset="0"/>
                <a:sym typeface="Arial" charset="0"/>
              </a:rPr>
              <a:t> Adres</a:t>
            </a:r>
            <a:r>
              <a:rPr lang="tr-TR" sz="2800" b="1" dirty="0">
                <a:solidFill>
                  <a:srgbClr val="003296"/>
                </a:solidFill>
                <a:latin typeface="Trebuchet MS" panose="020B0603020202020204" pitchFamily="34" charset="0"/>
                <a:cs typeface="Arial" panose="020B0604020202020204" pitchFamily="34" charset="0"/>
                <a:sym typeface="Arial" charset="0"/>
              </a:rPr>
              <a:t>: </a:t>
            </a:r>
            <a:r>
              <a:rPr lang="tr-TR" sz="2800" dirty="0">
                <a:solidFill>
                  <a:srgbClr val="003296"/>
                </a:solidFill>
                <a:latin typeface="Trebuchet MS" panose="020B0603020202020204" pitchFamily="34" charset="0"/>
                <a:cs typeface="Arial" panose="020B0604020202020204" pitchFamily="34" charset="0"/>
                <a:sym typeface="Arial" charset="0"/>
              </a:rPr>
              <a:t>Saraçlar Cad. Eser Yavaş İş Merkezi </a:t>
            </a:r>
            <a:r>
              <a:rPr lang="tr-TR" sz="2800" dirty="0" smtClean="0">
                <a:solidFill>
                  <a:srgbClr val="003296"/>
                </a:solidFill>
                <a:latin typeface="Trebuchet MS" panose="020B0603020202020204" pitchFamily="34" charset="0"/>
                <a:cs typeface="Arial" panose="020B0604020202020204" pitchFamily="34" charset="0"/>
                <a:sym typeface="Arial" charset="0"/>
              </a:rPr>
              <a:t>Kat:3</a:t>
            </a:r>
            <a:r>
              <a:rPr lang="tr-TR" sz="2800" smtClean="0">
                <a:solidFill>
                  <a:srgbClr val="003296"/>
                </a:solidFill>
                <a:latin typeface="Trebuchet MS" panose="020B0603020202020204" pitchFamily="34" charset="0"/>
                <a:cs typeface="Arial" panose="020B0604020202020204" pitchFamily="34" charset="0"/>
                <a:sym typeface="Arial" charset="0"/>
              </a:rPr>
              <a:t>, No:3 </a:t>
            </a:r>
            <a:r>
              <a:rPr lang="tr-TR" sz="2800" dirty="0">
                <a:solidFill>
                  <a:srgbClr val="003296"/>
                </a:solidFill>
                <a:latin typeface="Trebuchet MS" panose="020B0603020202020204" pitchFamily="34" charset="0"/>
                <a:cs typeface="Arial" panose="020B0604020202020204" pitchFamily="34" charset="0"/>
                <a:sym typeface="Arial" charset="0"/>
              </a:rPr>
              <a:t>Edirne</a:t>
            </a:r>
          </a:p>
          <a:p>
            <a:pPr algn="ctr"/>
            <a:r>
              <a:rPr lang="tr-TR" sz="2800" b="1" dirty="0">
                <a:solidFill>
                  <a:srgbClr val="003296"/>
                </a:solidFill>
                <a:latin typeface="Trebuchet MS" panose="020B0603020202020204" pitchFamily="34" charset="0"/>
                <a:cs typeface="Arial" panose="020B0604020202020204" pitchFamily="34" charset="0"/>
                <a:sym typeface="Arial" charset="0"/>
              </a:rPr>
              <a:t>E-posta: </a:t>
            </a:r>
            <a:r>
              <a:rPr lang="tr-TR" sz="2800" dirty="0">
                <a:solidFill>
                  <a:srgbClr val="003296"/>
                </a:solidFill>
                <a:latin typeface="Trebuchet MS" panose="020B0603020202020204" pitchFamily="34" charset="0"/>
                <a:cs typeface="Arial" panose="020B0604020202020204" pitchFamily="34" charset="0"/>
                <a:sym typeface="Arial" charset="0"/>
              </a:rPr>
              <a:t>jtsedirne@ab.gov.tr</a:t>
            </a:r>
            <a:endParaRPr lang="en-GB" sz="2800" dirty="0">
              <a:solidFill>
                <a:srgbClr val="003296"/>
              </a:solidFill>
              <a:latin typeface="Trebuchet MS" panose="020B0603020202020204" pitchFamily="34" charset="0"/>
              <a:cs typeface="Arial" panose="020B0604020202020204" pitchFamily="34" charset="0"/>
              <a:sym typeface="Arial" charset="0"/>
            </a:endParaRPr>
          </a:p>
          <a:p>
            <a:pPr algn="ctr">
              <a:spcAft>
                <a:spcPts val="1200"/>
              </a:spcAft>
            </a:pPr>
            <a:endParaRPr lang="en-US" sz="4400" b="1"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3246" y="6001050"/>
            <a:ext cx="3151187"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2010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165304"/>
            <a:ext cx="9152554" cy="720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4127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700808"/>
            <a:ext cx="8553346" cy="4896544"/>
          </a:xfrm>
          <a:prstGeom prst="rect">
            <a:avLst/>
          </a:prstGeom>
        </p:spPr>
        <p:txBody>
          <a:bodyPr wrap="square">
            <a:noAutofit/>
          </a:bodyPr>
          <a:lstStyle/>
          <a:p>
            <a:pPr algn="just">
              <a:lnSpc>
                <a:spcPct val="150000"/>
              </a:lnSpc>
              <a:spcAft>
                <a:spcPts val="600"/>
              </a:spcAft>
            </a:pPr>
            <a:endParaRPr lang="bg-BG" sz="2000" dirty="0" smtClean="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107504" y="1772816"/>
            <a:ext cx="8496944" cy="4832092"/>
          </a:xfrm>
          <a:prstGeom prst="rect">
            <a:avLst/>
          </a:prstGeom>
        </p:spPr>
        <p:txBody>
          <a:bodyPr wrap="square">
            <a:spAutoFit/>
          </a:bodyPr>
          <a:lstStyle/>
          <a:p>
            <a:pPr algn="ctr"/>
            <a:r>
              <a:rPr lang="bg-BG" sz="4400" dirty="0" smtClean="0"/>
              <a:t> </a:t>
            </a:r>
            <a:r>
              <a:rPr lang="bg-BG" sz="4400" b="1" dirty="0">
                <a:solidFill>
                  <a:schemeClr val="bg1"/>
                </a:solidFill>
              </a:rPr>
              <a:t>МОЪВЕДДУЛ </a:t>
            </a:r>
            <a:r>
              <a:rPr lang="en-US" sz="4400" b="1" dirty="0" smtClean="0">
                <a:solidFill>
                  <a:schemeClr val="bg1"/>
                </a:solidFill>
              </a:rPr>
              <a:t>2.1</a:t>
            </a:r>
            <a:r>
              <a:rPr lang="bg-BG" sz="4400" b="1" dirty="0" smtClean="0">
                <a:solidFill>
                  <a:schemeClr val="bg1"/>
                </a:solidFill>
              </a:rPr>
              <a:t> </a:t>
            </a:r>
            <a:endParaRPr lang="en-US" sz="4400" b="1" dirty="0" smtClean="0">
              <a:solidFill>
                <a:schemeClr val="bg1"/>
              </a:solidFill>
            </a:endParaRPr>
          </a:p>
          <a:p>
            <a:pPr algn="ctr">
              <a:spcAft>
                <a:spcPts val="1200"/>
              </a:spcAft>
            </a:pPr>
            <a:r>
              <a:rPr lang="tr-TR" sz="4400" b="1" dirty="0" smtClean="0">
                <a:solidFill>
                  <a:srgbClr val="003296"/>
                </a:solidFill>
                <a:latin typeface="Trebuchet MS" panose="020B0603020202020204" pitchFamily="34" charset="0"/>
                <a:ea typeface="+mj-ea"/>
                <a:cs typeface="Arial" panose="020B0604020202020204" pitchFamily="34" charset="0"/>
                <a:sym typeface="Arial" charset="0"/>
              </a:rPr>
              <a:t>İLGİNİZ İÇİN TEŞEKKÜR EDERİM</a:t>
            </a:r>
            <a:r>
              <a:rPr lang="bg-BG" sz="4400" b="1" dirty="0" smtClean="0">
                <a:solidFill>
                  <a:srgbClr val="003296"/>
                </a:solidFill>
                <a:latin typeface="Trebuchet MS" panose="020B0603020202020204" pitchFamily="34" charset="0"/>
                <a:ea typeface="+mj-ea"/>
                <a:cs typeface="Arial" panose="020B0604020202020204" pitchFamily="34" charset="0"/>
                <a:sym typeface="Arial" charset="0"/>
              </a:rPr>
              <a:t>!</a:t>
            </a: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spcAft>
                <a:spcPts val="1200"/>
              </a:spcAft>
            </a:pP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r>
              <a:rPr lang="tr-TR" sz="2800" b="1" dirty="0" smtClean="0">
                <a:solidFill>
                  <a:srgbClr val="003296"/>
                </a:solidFill>
                <a:latin typeface="Trebuchet MS" panose="020B0603020202020204" pitchFamily="34" charset="0"/>
                <a:cs typeface="Arial" panose="020B0604020202020204" pitchFamily="34" charset="0"/>
                <a:sym typeface="Arial" charset="0"/>
              </a:rPr>
              <a:t>Ortak Sekretarya Edirne Destek Ofisi</a:t>
            </a:r>
          </a:p>
          <a:p>
            <a:pPr algn="ctr"/>
            <a:r>
              <a:rPr lang="tr-TR" sz="2800" b="1" dirty="0" smtClean="0">
                <a:solidFill>
                  <a:srgbClr val="003296"/>
                </a:solidFill>
                <a:latin typeface="Trebuchet MS" panose="020B0603020202020204" pitchFamily="34" charset="0"/>
                <a:cs typeface="Arial" panose="020B0604020202020204" pitchFamily="34" charset="0"/>
                <a:sym typeface="Arial" charset="0"/>
              </a:rPr>
              <a:t> Adres</a:t>
            </a:r>
            <a:r>
              <a:rPr lang="tr-TR" sz="2800" b="1" dirty="0">
                <a:solidFill>
                  <a:srgbClr val="003296"/>
                </a:solidFill>
                <a:latin typeface="Trebuchet MS" panose="020B0603020202020204" pitchFamily="34" charset="0"/>
                <a:cs typeface="Arial" panose="020B0604020202020204" pitchFamily="34" charset="0"/>
                <a:sym typeface="Arial" charset="0"/>
              </a:rPr>
              <a:t>: </a:t>
            </a:r>
            <a:r>
              <a:rPr lang="tr-TR" sz="2800" dirty="0">
                <a:solidFill>
                  <a:srgbClr val="003296"/>
                </a:solidFill>
                <a:latin typeface="Trebuchet MS" panose="020B0603020202020204" pitchFamily="34" charset="0"/>
                <a:cs typeface="Arial" panose="020B0604020202020204" pitchFamily="34" charset="0"/>
                <a:sym typeface="Arial" charset="0"/>
              </a:rPr>
              <a:t>Saraçlar Cad. Eser Yavaş İş Merkezi </a:t>
            </a:r>
            <a:r>
              <a:rPr lang="tr-TR" sz="2800" dirty="0" smtClean="0">
                <a:solidFill>
                  <a:srgbClr val="003296"/>
                </a:solidFill>
                <a:latin typeface="Trebuchet MS" panose="020B0603020202020204" pitchFamily="34" charset="0"/>
                <a:cs typeface="Arial" panose="020B0604020202020204" pitchFamily="34" charset="0"/>
                <a:sym typeface="Arial" charset="0"/>
              </a:rPr>
              <a:t>Kat:3, No:3 </a:t>
            </a:r>
            <a:r>
              <a:rPr lang="tr-TR" sz="2800" dirty="0">
                <a:solidFill>
                  <a:srgbClr val="003296"/>
                </a:solidFill>
                <a:latin typeface="Trebuchet MS" panose="020B0603020202020204" pitchFamily="34" charset="0"/>
                <a:cs typeface="Arial" panose="020B0604020202020204" pitchFamily="34" charset="0"/>
                <a:sym typeface="Arial" charset="0"/>
              </a:rPr>
              <a:t>Edirne</a:t>
            </a:r>
          </a:p>
          <a:p>
            <a:pPr algn="ctr"/>
            <a:r>
              <a:rPr lang="tr-TR" sz="2800" b="1" dirty="0">
                <a:solidFill>
                  <a:srgbClr val="003296"/>
                </a:solidFill>
                <a:latin typeface="Trebuchet MS" panose="020B0603020202020204" pitchFamily="34" charset="0"/>
                <a:cs typeface="Arial" panose="020B0604020202020204" pitchFamily="34" charset="0"/>
                <a:sym typeface="Arial" charset="0"/>
              </a:rPr>
              <a:t>E-posta: </a:t>
            </a:r>
            <a:r>
              <a:rPr lang="tr-TR" sz="2800" dirty="0">
                <a:solidFill>
                  <a:srgbClr val="003296"/>
                </a:solidFill>
                <a:latin typeface="Trebuchet MS" panose="020B0603020202020204" pitchFamily="34" charset="0"/>
                <a:cs typeface="Arial" panose="020B0604020202020204" pitchFamily="34" charset="0"/>
                <a:sym typeface="Arial" charset="0"/>
              </a:rPr>
              <a:t>jtsedirne@ab.gov.tr</a:t>
            </a:r>
            <a:endParaRPr lang="en-GB" sz="2800" dirty="0">
              <a:solidFill>
                <a:srgbClr val="003296"/>
              </a:solidFill>
              <a:latin typeface="Trebuchet MS" panose="020B0603020202020204" pitchFamily="34" charset="0"/>
              <a:cs typeface="Arial" panose="020B0604020202020204" pitchFamily="34" charset="0"/>
              <a:sym typeface="Arial" charset="0"/>
            </a:endParaRPr>
          </a:p>
          <a:p>
            <a:pPr algn="ctr">
              <a:spcAft>
                <a:spcPts val="1200"/>
              </a:spcAft>
            </a:pPr>
            <a:endParaRPr lang="en-US" sz="4400" b="1"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3246" y="6001050"/>
            <a:ext cx="3151187"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Resim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1161855"/>
            <a:ext cx="8352928" cy="4837640"/>
          </a:xfrm>
          <a:prstGeom prst="rect">
            <a:avLst/>
          </a:prstGeom>
        </p:spPr>
      </p:pic>
    </p:spTree>
    <p:extLst>
      <p:ext uri="{BB962C8B-B14F-4D97-AF65-F5344CB8AC3E}">
        <p14:creationId xmlns:p14="http://schemas.microsoft.com/office/powerpoint/2010/main" val="2326163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3223818" y="116632"/>
            <a:ext cx="4572000" cy="917052"/>
          </a:xfrm>
          <a:prstGeom prst="rect">
            <a:avLst/>
          </a:prstGeom>
        </p:spPr>
        <p:txBody>
          <a:bodyPr>
            <a:normAutofit/>
          </a:bodyPr>
          <a:lstStyle/>
          <a:p>
            <a:pPr algn="ctr"/>
            <a:r>
              <a:rPr lang="tr-TR" b="1" cap="all" dirty="0" smtClean="0">
                <a:solidFill>
                  <a:srgbClr val="003296"/>
                </a:solidFill>
                <a:cs typeface="Arial" panose="020B0604020202020204" pitchFamily="34" charset="0"/>
              </a:rPr>
              <a:t>PROJENİN TEKNİK RAPORLAMALARINA İLİŞKİN ANA UNSURLAR</a:t>
            </a:r>
            <a:endParaRPr lang="bg-BG" b="1" cap="all" dirty="0">
              <a:solidFill>
                <a:srgbClr val="003296"/>
              </a:solidFill>
              <a:cs typeface="Arial" panose="020B0604020202020204" pitchFamily="34" charset="0"/>
            </a:endParaRPr>
          </a:p>
        </p:txBody>
      </p:sp>
      <p:sp>
        <p:nvSpPr>
          <p:cNvPr id="13" name="Rectangle 12"/>
          <p:cNvSpPr/>
          <p:nvPr/>
        </p:nvSpPr>
        <p:spPr>
          <a:xfrm>
            <a:off x="251520" y="1159551"/>
            <a:ext cx="8553346" cy="5726287"/>
          </a:xfrm>
          <a:prstGeom prst="rect">
            <a:avLst/>
          </a:prstGeom>
        </p:spPr>
        <p:txBody>
          <a:bodyPr wrap="square">
            <a:normAutofit/>
          </a:bodyPr>
          <a:lstStyle/>
          <a:p>
            <a:pPr marL="285750" indent="-285750" algn="just">
              <a:lnSpc>
                <a:spcPct val="110000"/>
              </a:lnSpc>
              <a:spcAft>
                <a:spcPts val="600"/>
              </a:spcAft>
              <a:buFont typeface="Wingdings" panose="05000000000000000000" pitchFamily="2" charset="2"/>
              <a:buChar char="v"/>
            </a:pPr>
            <a:r>
              <a:rPr lang="tr-TR" sz="2000" b="1" cap="all" dirty="0" smtClean="0">
                <a:solidFill>
                  <a:srgbClr val="003296"/>
                </a:solidFill>
                <a:cs typeface="Arial" panose="020B0604020202020204" pitchFamily="34" charset="0"/>
              </a:rPr>
              <a:t>NEDEN?</a:t>
            </a:r>
            <a:r>
              <a:rPr lang="en-GB" sz="2000" dirty="0" smtClean="0">
                <a:solidFill>
                  <a:srgbClr val="003296"/>
                </a:solidFill>
                <a:cs typeface="Arial" panose="020B0604020202020204" pitchFamily="34" charset="0"/>
              </a:rPr>
              <a:t>– </a:t>
            </a:r>
            <a:r>
              <a:rPr lang="tr-TR" sz="2000" dirty="0" smtClean="0">
                <a:solidFill>
                  <a:srgbClr val="003296"/>
                </a:solidFill>
                <a:cs typeface="Arial" panose="020B0604020202020204" pitchFamily="34" charset="0"/>
              </a:rPr>
              <a:t>Proje İzleme Raporu </a:t>
            </a:r>
            <a:r>
              <a:rPr lang="en-GB" sz="2000" dirty="0" smtClean="0">
                <a:solidFill>
                  <a:srgbClr val="003296"/>
                </a:solidFill>
                <a:cs typeface="Arial" panose="020B0604020202020204" pitchFamily="34" charset="0"/>
              </a:rPr>
              <a:t>/PPR/ (</a:t>
            </a:r>
            <a:r>
              <a:rPr lang="tr-TR" sz="2000" b="1" dirty="0" smtClean="0">
                <a:solidFill>
                  <a:srgbClr val="003296"/>
                </a:solidFill>
                <a:cs typeface="Arial" panose="020B0604020202020204" pitchFamily="34" charset="0"/>
              </a:rPr>
              <a:t>Ek</a:t>
            </a:r>
            <a:r>
              <a:rPr lang="en-GB" sz="2000" b="1" dirty="0" smtClean="0">
                <a:solidFill>
                  <a:srgbClr val="003296"/>
                </a:solidFill>
                <a:cs typeface="Arial" panose="020B0604020202020204" pitchFamily="34" charset="0"/>
              </a:rPr>
              <a:t> 3</a:t>
            </a:r>
            <a:r>
              <a:rPr lang="en-GB" sz="2000" dirty="0" smtClean="0">
                <a:solidFill>
                  <a:srgbClr val="003296"/>
                </a:solidFill>
                <a:cs typeface="Arial" panose="020B0604020202020204" pitchFamily="34" charset="0"/>
              </a:rPr>
              <a:t>) </a:t>
            </a:r>
            <a:r>
              <a:rPr lang="tr-TR" sz="2000" dirty="0" smtClean="0">
                <a:solidFill>
                  <a:srgbClr val="003296"/>
                </a:solidFill>
                <a:cs typeface="Arial" panose="020B0604020202020204" pitchFamily="34" charset="0"/>
              </a:rPr>
              <a:t>Tüm proje ortakları tarafından proje faaliyetlerinin uygulanması ve ilerleme aşamalarına dair bilgi verir.</a:t>
            </a:r>
            <a:endParaRPr lang="en-GB" sz="2000" dirty="0" smtClean="0">
              <a:solidFill>
                <a:srgbClr val="003296"/>
              </a:solidFill>
              <a:cs typeface="Arial" panose="020B0604020202020204" pitchFamily="34" charset="0"/>
            </a:endParaRPr>
          </a:p>
          <a:p>
            <a:pPr marL="285750" indent="-285750" algn="just">
              <a:lnSpc>
                <a:spcPct val="110000"/>
              </a:lnSpc>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KİM</a:t>
            </a:r>
            <a:r>
              <a:rPr lang="en-GB" sz="2000" b="1" dirty="0" smtClean="0">
                <a:solidFill>
                  <a:srgbClr val="003296"/>
                </a:solidFill>
                <a:cs typeface="Arial" panose="020B0604020202020204" pitchFamily="34" charset="0"/>
              </a:rPr>
              <a:t>? </a:t>
            </a:r>
            <a:r>
              <a:rPr lang="en-GB" sz="2000" dirty="0" smtClean="0">
                <a:solidFill>
                  <a:srgbClr val="003296"/>
                </a:solidFill>
                <a:cs typeface="Arial" panose="020B0604020202020204" pitchFamily="34" charset="0"/>
              </a:rPr>
              <a:t>–</a:t>
            </a:r>
            <a:r>
              <a:rPr lang="tr-TR" sz="2000" dirty="0" smtClean="0">
                <a:solidFill>
                  <a:srgbClr val="003296"/>
                </a:solidFill>
                <a:cs typeface="Arial" panose="020B0604020202020204" pitchFamily="34" charset="0"/>
              </a:rPr>
              <a:t>Ana Yararlanıcı (LP), tüm ortaklardan topladığı verileri elektronik olarak Yararlanıcı Portalı (BP) aracılığıyla Ortak Sekretarya-OS (JS) ’ye sunar.</a:t>
            </a:r>
            <a:endParaRPr lang="en-GB" sz="2000" dirty="0" smtClean="0">
              <a:solidFill>
                <a:srgbClr val="003296"/>
              </a:solidFill>
              <a:cs typeface="Arial" panose="020B0604020202020204" pitchFamily="34" charset="0"/>
            </a:endParaRPr>
          </a:p>
          <a:p>
            <a:pPr marL="285750" indent="-285750" algn="just">
              <a:lnSpc>
                <a:spcPct val="110000"/>
              </a:lnSpc>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Nihai İlerleme Raporu</a:t>
            </a:r>
            <a:r>
              <a:rPr lang="en-GB" sz="2000" cap="all" dirty="0" smtClean="0">
                <a:solidFill>
                  <a:srgbClr val="003296"/>
                </a:solidFill>
                <a:cs typeface="Arial" panose="020B0604020202020204" pitchFamily="34" charset="0"/>
              </a:rPr>
              <a:t>/FPPR/</a:t>
            </a:r>
            <a:r>
              <a:rPr lang="en-GB" sz="2000" b="1" cap="all" dirty="0" smtClean="0">
                <a:solidFill>
                  <a:srgbClr val="003296"/>
                </a:solidFill>
                <a:cs typeface="Arial" panose="020B0604020202020204" pitchFamily="34" charset="0"/>
              </a:rPr>
              <a:t> </a:t>
            </a:r>
            <a:r>
              <a:rPr lang="tr-TR" sz="2000" dirty="0" smtClean="0">
                <a:solidFill>
                  <a:srgbClr val="003296"/>
                </a:solidFill>
                <a:cs typeface="Arial" panose="020B0604020202020204" pitchFamily="34" charset="0"/>
              </a:rPr>
              <a:t>Hazırlama aşaması diğer ara ilerleme raporları gibidir. Ana yararlanıcı, Nihai İlerleme Raporu ile birlikte Nihai Proje Özetini (Ek 3.1.)  de sunar.</a:t>
            </a:r>
            <a:endParaRPr lang="en-GB" sz="2000" dirty="0" smtClean="0">
              <a:solidFill>
                <a:srgbClr val="003296"/>
              </a:solidFill>
              <a:cs typeface="Arial" panose="020B0604020202020204" pitchFamily="34" charset="0"/>
            </a:endParaRPr>
          </a:p>
          <a:p>
            <a:pPr marL="285750" indent="-285750" algn="just">
              <a:lnSpc>
                <a:spcPct val="110000"/>
              </a:lnSpc>
              <a:spcAft>
                <a:spcPts val="600"/>
              </a:spcAft>
              <a:buFont typeface="Wingdings" panose="05000000000000000000" pitchFamily="2" charset="2"/>
              <a:buChar char="v"/>
            </a:pPr>
            <a:r>
              <a:rPr lang="tr-TR" sz="2000" b="1" dirty="0" smtClean="0">
                <a:solidFill>
                  <a:srgbClr val="003296"/>
                </a:solidFill>
                <a:cs typeface="Arial" panose="020B0604020202020204" pitchFamily="34" charset="0"/>
              </a:rPr>
              <a:t>SON TARİHLER</a:t>
            </a:r>
            <a:r>
              <a:rPr lang="en-GB" sz="2000" dirty="0" smtClean="0">
                <a:solidFill>
                  <a:srgbClr val="003296"/>
                </a:solidFill>
                <a:cs typeface="Arial" panose="020B0604020202020204" pitchFamily="34" charset="0"/>
              </a:rPr>
              <a:t>–</a:t>
            </a:r>
            <a:r>
              <a:rPr lang="tr-TR" sz="2000" dirty="0" smtClean="0">
                <a:solidFill>
                  <a:srgbClr val="003296"/>
                </a:solidFill>
                <a:cs typeface="Arial" panose="020B0604020202020204" pitchFamily="34" charset="0"/>
              </a:rPr>
              <a:t> Ara dönem ilerleme raporları 3’er aylık uygulama dönemlerinin sonunda ve ilgili raporlama döneminin bitiş tarihini takiben </a:t>
            </a:r>
            <a:r>
              <a:rPr lang="tr-TR" sz="2000" b="1" dirty="0" smtClean="0">
                <a:solidFill>
                  <a:srgbClr val="FF0000"/>
                </a:solidFill>
                <a:cs typeface="Arial" panose="020B0604020202020204" pitchFamily="34" charset="0"/>
              </a:rPr>
              <a:t>10 iş günü </a:t>
            </a:r>
            <a:r>
              <a:rPr lang="tr-TR" sz="2000" dirty="0" smtClean="0">
                <a:solidFill>
                  <a:srgbClr val="003296"/>
                </a:solidFill>
                <a:cs typeface="Arial" panose="020B0604020202020204" pitchFamily="34" charset="0"/>
              </a:rPr>
              <a:t>içerisinde </a:t>
            </a:r>
            <a:r>
              <a:rPr lang="tr-TR" sz="2000" dirty="0" err="1" smtClean="0">
                <a:solidFill>
                  <a:srgbClr val="003296"/>
                </a:solidFill>
                <a:cs typeface="Arial" panose="020B0604020202020204" pitchFamily="34" charset="0"/>
              </a:rPr>
              <a:t>OS’ye</a:t>
            </a:r>
            <a:r>
              <a:rPr lang="tr-TR" sz="2000" dirty="0" smtClean="0">
                <a:solidFill>
                  <a:srgbClr val="003296"/>
                </a:solidFill>
                <a:cs typeface="Arial" panose="020B0604020202020204" pitchFamily="34" charset="0"/>
              </a:rPr>
              <a:t> sunulmalıdır. Nihai İlerleme Raporu ise, proje uygulama döneminin bitiş tarihini takiben </a:t>
            </a:r>
            <a:r>
              <a:rPr lang="tr-TR" sz="2000" b="1" dirty="0" smtClean="0">
                <a:solidFill>
                  <a:srgbClr val="FF0000"/>
                </a:solidFill>
                <a:cs typeface="Arial" panose="020B0604020202020204" pitchFamily="34" charset="0"/>
              </a:rPr>
              <a:t>20 iş günü </a:t>
            </a:r>
            <a:r>
              <a:rPr lang="tr-TR" sz="2000" dirty="0" smtClean="0">
                <a:solidFill>
                  <a:srgbClr val="003296"/>
                </a:solidFill>
                <a:cs typeface="Arial" panose="020B0604020202020204" pitchFamily="34" charset="0"/>
              </a:rPr>
              <a:t>içerisinde Ortak Sekretarya’ya sunulmalıdır. </a:t>
            </a:r>
            <a:endParaRPr lang="en-GB" sz="2000" dirty="0" smtClean="0">
              <a:solidFill>
                <a:srgbClr val="003296"/>
              </a:solidFill>
              <a:cs typeface="Arial" panose="020B0604020202020204" pitchFamily="34" charset="0"/>
            </a:endParaRPr>
          </a:p>
        </p:txBody>
      </p:sp>
      <p:sp>
        <p:nvSpPr>
          <p:cNvPr id="17" name="Rectangle 16"/>
          <p:cNvSpPr/>
          <p:nvPr/>
        </p:nvSpPr>
        <p:spPr>
          <a:xfrm>
            <a:off x="251519" y="5540452"/>
            <a:ext cx="654747" cy="824200"/>
          </a:xfrm>
          <a:prstGeom prst="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bg-BG" dirty="0"/>
          </a:p>
        </p:txBody>
      </p:sp>
      <p:sp>
        <p:nvSpPr>
          <p:cNvPr id="16" name="Litebulb"/>
          <p:cNvSpPr>
            <a:spLocks noEditPoints="1" noChangeArrowheads="1"/>
          </p:cNvSpPr>
          <p:nvPr/>
        </p:nvSpPr>
        <p:spPr bwMode="auto">
          <a:xfrm>
            <a:off x="420770" y="5728269"/>
            <a:ext cx="314192" cy="448566"/>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57150">
            <a:solidFill>
              <a:srgbClr val="000000"/>
            </a:solidFill>
            <a:miter lim="800000"/>
            <a:headEnd/>
            <a:tailEnd/>
          </a:ln>
          <a:effectLst>
            <a:reflection blurRad="1270000" stA="0" dist="1270000" dir="5400000" sy="-100000" algn="bl" rotWithShape="0"/>
          </a:effectLst>
        </p:spPr>
        <p:txBody>
          <a:bodyPr vert="horz" wrap="square" lIns="91440" tIns="45720" rIns="91440" bIns="45720" numCol="1" anchor="t" anchorCtr="0" compatLnSpc="1">
            <a:prstTxWarp prst="textNoShape">
              <a:avLst/>
            </a:prstTxWarp>
          </a:bodyPr>
          <a:lstStyle/>
          <a:p>
            <a:pPr algn="r"/>
            <a:endParaRPr lang="bg-BG" dirty="0"/>
          </a:p>
        </p:txBody>
      </p:sp>
      <p:pic>
        <p:nvPicPr>
          <p:cNvPr id="11"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633798"/>
            <a:ext cx="9152554" cy="252470"/>
          </a:xfrm>
          <a:prstGeom prst="rect">
            <a:avLst/>
          </a:prstGeom>
          <a:noFill/>
          <a:extLst>
            <a:ext uri="{909E8E84-426E-40DD-AFC4-6F175D3DCCD1}">
              <a14:hiddenFill xmlns:a14="http://schemas.microsoft.com/office/drawing/2010/main">
                <a:solidFill>
                  <a:srgbClr val="FFFFFF"/>
                </a:solidFill>
              </a14:hiddenFill>
            </a:ext>
          </a:extLst>
        </p:spPr>
      </p:pic>
      <p:sp>
        <p:nvSpPr>
          <p:cNvPr id="18" name="Rounded Rectangle 17"/>
          <p:cNvSpPr/>
          <p:nvPr/>
        </p:nvSpPr>
        <p:spPr>
          <a:xfrm>
            <a:off x="1043608" y="5445224"/>
            <a:ext cx="7761259" cy="1086664"/>
          </a:xfrm>
          <a:prstGeom prst="round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just"/>
            <a:r>
              <a:rPr lang="tr-TR" dirty="0" smtClean="0"/>
              <a:t>Proje İlerleme Raporu’ndaki proje faaliyetlerinin uygulanmasından sonra oluşan proje çıktıları (Ek 3,bölüm 2.1.) ile Nihai Proje İlerleme Raporu’nda (Ek 3,bölüm 3.1.) raporlanacak olan çıktı göstergeleri farklılık göstermektedir. </a:t>
            </a:r>
            <a:endParaRPr lang="bg-BG" dirty="0" smtClean="0"/>
          </a:p>
        </p:txBody>
      </p:sp>
    </p:spTree>
    <p:extLst>
      <p:ext uri="{BB962C8B-B14F-4D97-AF65-F5344CB8AC3E}">
        <p14:creationId xmlns:p14="http://schemas.microsoft.com/office/powerpoint/2010/main" val="1203733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3223818" y="116632"/>
            <a:ext cx="4572000" cy="917052"/>
          </a:xfrm>
          <a:prstGeom prst="rect">
            <a:avLst/>
          </a:prstGeom>
        </p:spPr>
        <p:txBody>
          <a:bodyPr>
            <a:normAutofit/>
          </a:bodyPr>
          <a:lstStyle/>
          <a:p>
            <a:pPr algn="ctr"/>
            <a:r>
              <a:rPr lang="tr-TR" b="1" cap="all" dirty="0" smtClean="0">
                <a:solidFill>
                  <a:srgbClr val="003296"/>
                </a:solidFill>
                <a:cs typeface="Arial" panose="020B0604020202020204" pitchFamily="34" charset="0"/>
              </a:rPr>
              <a:t>PROJENİN TEKNİK RAPORLAMALARINA İLİŞKİN ANA UNSURLAR</a:t>
            </a:r>
            <a:endParaRPr lang="bg-BG" b="1" cap="all" dirty="0">
              <a:solidFill>
                <a:srgbClr val="003296"/>
              </a:solidFill>
              <a:cs typeface="Arial" panose="020B0604020202020204" pitchFamily="34" charset="0"/>
            </a:endParaRPr>
          </a:p>
        </p:txBody>
      </p:sp>
      <p:sp>
        <p:nvSpPr>
          <p:cNvPr id="13" name="Rectangle 12"/>
          <p:cNvSpPr/>
          <p:nvPr/>
        </p:nvSpPr>
        <p:spPr>
          <a:xfrm>
            <a:off x="251520" y="1159551"/>
            <a:ext cx="8553346" cy="5726287"/>
          </a:xfrm>
          <a:prstGeom prst="rect">
            <a:avLst/>
          </a:prstGeom>
        </p:spPr>
        <p:txBody>
          <a:bodyPr wrap="square">
            <a:normAutofit/>
          </a:bodyPr>
          <a:lstStyle/>
          <a:p>
            <a:pPr marL="285750" indent="-285750" algn="just">
              <a:lnSpc>
                <a:spcPct val="110000"/>
              </a:lnSpc>
              <a:spcAft>
                <a:spcPts val="600"/>
              </a:spcAft>
            </a:pPr>
            <a:r>
              <a:rPr lang="tr-TR" sz="1600" dirty="0" smtClean="0">
                <a:solidFill>
                  <a:srgbClr val="003296"/>
                </a:solidFill>
                <a:cs typeface="Arial" panose="020B0604020202020204" pitchFamily="34" charset="0"/>
              </a:rPr>
              <a:t>	</a:t>
            </a:r>
          </a:p>
          <a:p>
            <a:pPr marL="285750" indent="-285750" algn="just">
              <a:lnSpc>
                <a:spcPct val="110000"/>
              </a:lnSpc>
              <a:spcAft>
                <a:spcPts val="600"/>
              </a:spcAft>
            </a:pPr>
            <a:endParaRPr lang="tr-TR" sz="1600" dirty="0">
              <a:solidFill>
                <a:srgbClr val="003296"/>
              </a:solidFill>
              <a:cs typeface="Arial" panose="020B0604020202020204" pitchFamily="34" charset="0"/>
            </a:endParaRPr>
          </a:p>
          <a:p>
            <a:pPr marL="285750" indent="-285750" algn="just">
              <a:lnSpc>
                <a:spcPct val="110000"/>
              </a:lnSpc>
              <a:spcAft>
                <a:spcPts val="600"/>
              </a:spcAft>
            </a:pPr>
            <a:endParaRPr lang="tr-TR" sz="1600" dirty="0" smtClean="0">
              <a:solidFill>
                <a:srgbClr val="003296"/>
              </a:solidFill>
              <a:cs typeface="Arial" panose="020B0604020202020204" pitchFamily="34" charset="0"/>
            </a:endParaRPr>
          </a:p>
          <a:p>
            <a:pPr marL="285750" indent="-285750" algn="just">
              <a:lnSpc>
                <a:spcPct val="110000"/>
              </a:lnSpc>
              <a:spcAft>
                <a:spcPts val="600"/>
              </a:spcAft>
            </a:pPr>
            <a:endParaRPr lang="tr-TR" sz="1600" dirty="0" smtClean="0">
              <a:solidFill>
                <a:srgbClr val="003296"/>
              </a:solidFill>
              <a:cs typeface="Arial" panose="020B0604020202020204" pitchFamily="34" charset="0"/>
            </a:endParaRPr>
          </a:p>
          <a:p>
            <a:pPr marL="285750" indent="-285750" algn="just">
              <a:lnSpc>
                <a:spcPct val="110000"/>
              </a:lnSpc>
              <a:spcAft>
                <a:spcPts val="600"/>
              </a:spcAft>
            </a:pPr>
            <a:r>
              <a:rPr lang="tr-TR" sz="1600" dirty="0" smtClean="0">
                <a:solidFill>
                  <a:srgbClr val="003296"/>
                </a:solidFill>
                <a:cs typeface="Arial" panose="020B0604020202020204" pitchFamily="34" charset="0"/>
              </a:rPr>
              <a:t>			</a:t>
            </a:r>
            <a:r>
              <a:rPr lang="tr-TR" sz="2000" dirty="0" smtClean="0">
                <a:solidFill>
                  <a:srgbClr val="003296"/>
                </a:solidFill>
                <a:cs typeface="Arial" panose="020B0604020202020204" pitchFamily="34" charset="0"/>
              </a:rPr>
              <a:t>Hibe Sözleşmesi </a:t>
            </a:r>
            <a:r>
              <a:rPr lang="tr-TR" sz="2000" b="1" dirty="0" smtClean="0">
                <a:solidFill>
                  <a:srgbClr val="003296"/>
                </a:solidFill>
                <a:cs typeface="Arial" panose="020B0604020202020204" pitchFamily="34" charset="0"/>
              </a:rPr>
              <a:t>16.09.2020</a:t>
            </a:r>
            <a:r>
              <a:rPr lang="tr-TR" sz="2000" dirty="0" smtClean="0">
                <a:solidFill>
                  <a:srgbClr val="003296"/>
                </a:solidFill>
                <a:cs typeface="Arial" panose="020B0604020202020204" pitchFamily="34" charset="0"/>
              </a:rPr>
              <a:t> tarihinde imzalanmış  </a:t>
            </a:r>
            <a:r>
              <a:rPr lang="tr-TR" sz="2000" i="1" dirty="0" smtClean="0">
                <a:solidFill>
                  <a:srgbClr val="003296"/>
                </a:solidFill>
                <a:cs typeface="Arial" panose="020B0604020202020204" pitchFamily="34" charset="0"/>
              </a:rPr>
              <a:t>12 aylık </a:t>
            </a:r>
            <a:r>
              <a:rPr lang="tr-TR" sz="2000" dirty="0" smtClean="0">
                <a:solidFill>
                  <a:srgbClr val="003296"/>
                </a:solidFill>
                <a:cs typeface="Arial" panose="020B0604020202020204" pitchFamily="34" charset="0"/>
              </a:rPr>
              <a:t>bir 			proje için;</a:t>
            </a:r>
          </a:p>
          <a:p>
            <a:pPr marL="285750" indent="-285750" algn="just">
              <a:lnSpc>
                <a:spcPct val="110000"/>
              </a:lnSpc>
              <a:spcAft>
                <a:spcPts val="600"/>
              </a:spcAft>
            </a:pPr>
            <a:r>
              <a:rPr lang="tr-TR" sz="2000" dirty="0" smtClean="0">
                <a:solidFill>
                  <a:srgbClr val="003296"/>
                </a:solidFill>
                <a:cs typeface="Arial" panose="020B0604020202020204" pitchFamily="34" charset="0"/>
              </a:rPr>
              <a:t> 	Projenin başlangıç tarihi; </a:t>
            </a:r>
            <a:r>
              <a:rPr lang="tr-TR" sz="2000" b="1" dirty="0" smtClean="0">
                <a:solidFill>
                  <a:srgbClr val="FF0000"/>
                </a:solidFill>
                <a:cs typeface="Arial" panose="020B0604020202020204" pitchFamily="34" charset="0"/>
              </a:rPr>
              <a:t>17</a:t>
            </a:r>
            <a:r>
              <a:rPr lang="tr-TR" sz="2000" dirty="0" smtClean="0">
                <a:solidFill>
                  <a:srgbClr val="FF0000"/>
                </a:solidFill>
                <a:cs typeface="Arial" panose="020B0604020202020204" pitchFamily="34" charset="0"/>
              </a:rPr>
              <a:t>.</a:t>
            </a:r>
            <a:r>
              <a:rPr lang="tr-TR" sz="2000" b="1" dirty="0" smtClean="0">
                <a:solidFill>
                  <a:srgbClr val="FF0000"/>
                </a:solidFill>
                <a:cs typeface="Arial" panose="020B0604020202020204" pitchFamily="34" charset="0"/>
              </a:rPr>
              <a:t>09.2020;</a:t>
            </a:r>
          </a:p>
          <a:p>
            <a:pPr marL="285750" indent="-285750" algn="just">
              <a:lnSpc>
                <a:spcPct val="110000"/>
              </a:lnSpc>
              <a:spcAft>
                <a:spcPts val="600"/>
              </a:spcAft>
            </a:pPr>
            <a:r>
              <a:rPr lang="tr-TR" sz="2000" dirty="0" smtClean="0">
                <a:solidFill>
                  <a:srgbClr val="003296"/>
                </a:solidFill>
                <a:cs typeface="Arial" panose="020B0604020202020204" pitchFamily="34" charset="0"/>
              </a:rPr>
              <a:t>     Projenin bitiş tarihi; </a:t>
            </a:r>
            <a:r>
              <a:rPr lang="tr-TR" sz="2000" b="1" dirty="0" smtClean="0">
                <a:solidFill>
                  <a:srgbClr val="FF0000"/>
                </a:solidFill>
                <a:cs typeface="Arial" panose="020B0604020202020204" pitchFamily="34" charset="0"/>
              </a:rPr>
              <a:t>16.09.2021;</a:t>
            </a:r>
          </a:p>
          <a:p>
            <a:pPr marL="285750" indent="-285750" algn="just">
              <a:lnSpc>
                <a:spcPct val="110000"/>
              </a:lnSpc>
              <a:spcAft>
                <a:spcPts val="600"/>
              </a:spcAft>
            </a:pPr>
            <a:r>
              <a:rPr lang="tr-TR" sz="2000" dirty="0" smtClean="0">
                <a:solidFill>
                  <a:srgbClr val="003296"/>
                </a:solidFill>
                <a:cs typeface="Arial" panose="020B0604020202020204" pitchFamily="34" charset="0"/>
              </a:rPr>
              <a:t>	Proje uygulama döneminin </a:t>
            </a:r>
            <a:r>
              <a:rPr lang="tr-TR" sz="2000" b="1" dirty="0" smtClean="0">
                <a:solidFill>
                  <a:srgbClr val="003296"/>
                </a:solidFill>
                <a:cs typeface="Arial" panose="020B0604020202020204" pitchFamily="34" charset="0"/>
              </a:rPr>
              <a:t>ilk</a:t>
            </a:r>
            <a:r>
              <a:rPr lang="tr-TR" sz="2000" dirty="0" smtClean="0">
                <a:solidFill>
                  <a:srgbClr val="003296"/>
                </a:solidFill>
                <a:cs typeface="Arial" panose="020B0604020202020204" pitchFamily="34" charset="0"/>
              </a:rPr>
              <a:t> raporlama tarihleri; </a:t>
            </a:r>
            <a:r>
              <a:rPr lang="tr-TR" sz="2000" b="1" dirty="0" smtClean="0">
                <a:solidFill>
                  <a:srgbClr val="FF0000"/>
                </a:solidFill>
                <a:cs typeface="Arial" panose="020B0604020202020204" pitchFamily="34" charset="0"/>
              </a:rPr>
              <a:t>17.09.2020 -16.12.2020 </a:t>
            </a:r>
            <a:r>
              <a:rPr lang="tr-TR" sz="2000" dirty="0" smtClean="0">
                <a:solidFill>
                  <a:srgbClr val="003296"/>
                </a:solidFill>
                <a:cs typeface="Arial" panose="020B0604020202020204" pitchFamily="34" charset="0"/>
              </a:rPr>
              <a:t>olacaktır.</a:t>
            </a:r>
          </a:p>
          <a:p>
            <a:pPr marL="285750" indent="-285750" algn="just">
              <a:lnSpc>
                <a:spcPct val="110000"/>
              </a:lnSpc>
              <a:spcAft>
                <a:spcPts val="600"/>
              </a:spcAft>
            </a:pPr>
            <a:r>
              <a:rPr lang="tr-TR" sz="2000" dirty="0" smtClean="0">
                <a:solidFill>
                  <a:srgbClr val="003296"/>
                </a:solidFill>
                <a:cs typeface="Arial" panose="020B0604020202020204" pitchFamily="34" charset="0"/>
              </a:rPr>
              <a:t>	</a:t>
            </a:r>
            <a:endParaRPr lang="en-GB" sz="2000" dirty="0" smtClean="0"/>
          </a:p>
        </p:txBody>
      </p:sp>
      <p:sp>
        <p:nvSpPr>
          <p:cNvPr id="19" name="Pentagon 18"/>
          <p:cNvSpPr/>
          <p:nvPr/>
        </p:nvSpPr>
        <p:spPr>
          <a:xfrm>
            <a:off x="611560" y="2636912"/>
            <a:ext cx="1499628" cy="644082"/>
          </a:xfrm>
          <a:prstGeom prst="homePlate">
            <a:avLst>
              <a:gd name="adj" fmla="val 40364"/>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sz="2400" b="1" dirty="0" smtClean="0"/>
              <a:t>Örnek</a:t>
            </a:r>
            <a:r>
              <a:rPr lang="bg-BG" sz="2400" b="1" dirty="0" smtClean="0"/>
              <a:t>:</a:t>
            </a:r>
            <a:endParaRPr lang="bg-BG" sz="2400" b="1" dirty="0"/>
          </a:p>
        </p:txBody>
      </p:sp>
      <p:pic>
        <p:nvPicPr>
          <p:cNvPr id="11"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633798"/>
            <a:ext cx="9152554" cy="252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733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2687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5523" y="205933"/>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2908" y="205933"/>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80861" y="205933"/>
            <a:ext cx="4445686" cy="369332"/>
          </a:xfrm>
          <a:prstGeom prst="rect">
            <a:avLst/>
          </a:prstGeom>
        </p:spPr>
        <p:txBody>
          <a:bodyPr wrap="square">
            <a:spAutoFit/>
          </a:bodyPr>
          <a:lstStyle/>
          <a:p>
            <a:pPr algn="ctr"/>
            <a:r>
              <a:rPr lang="tr-TR" altLang="bg-BG" b="1" dirty="0" smtClean="0">
                <a:solidFill>
                  <a:srgbClr val="003296"/>
                </a:solidFill>
                <a:cs typeface="Arial" panose="020B0604020202020204" pitchFamily="34" charset="0"/>
              </a:rPr>
              <a:t>PROJE İLERLEME RAPORU İÇERİĞİ</a:t>
            </a:r>
            <a:endParaRPr lang="bg-BG" b="1" dirty="0">
              <a:solidFill>
                <a:srgbClr val="003296"/>
              </a:solidFill>
              <a:cs typeface="Arial" panose="020B0604020202020204" pitchFamily="34" charset="0"/>
            </a:endParaRPr>
          </a:p>
        </p:txBody>
      </p:sp>
      <p:sp>
        <p:nvSpPr>
          <p:cNvPr id="8" name="Rectangle 3"/>
          <p:cNvSpPr txBox="1">
            <a:spLocks noChangeArrowheads="1"/>
          </p:cNvSpPr>
          <p:nvPr/>
        </p:nvSpPr>
        <p:spPr>
          <a:xfrm>
            <a:off x="309078" y="1063172"/>
            <a:ext cx="8534400" cy="5794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09600" indent="-609600" algn="just">
              <a:lnSpc>
                <a:spcPct val="120000"/>
              </a:lnSpc>
              <a:spcBef>
                <a:spcPts val="0"/>
              </a:spcBef>
              <a:spcAft>
                <a:spcPts val="600"/>
              </a:spcAft>
              <a:buClr>
                <a:srgbClr val="336699"/>
              </a:buClr>
              <a:buFontTx/>
              <a:buNone/>
              <a:defRPr/>
            </a:pPr>
            <a:r>
              <a:rPr lang="tr-TR" altLang="bg-BG" sz="2000" dirty="0" smtClean="0">
                <a:solidFill>
                  <a:srgbClr val="003296"/>
                </a:solidFill>
                <a:cs typeface="Arial" panose="020B0604020202020204" pitchFamily="34" charset="0"/>
              </a:rPr>
              <a:t>Raporlama dili </a:t>
            </a:r>
            <a:r>
              <a:rPr lang="tr-TR" altLang="bg-BG" sz="2000" b="1" dirty="0" smtClean="0">
                <a:solidFill>
                  <a:srgbClr val="003296"/>
                </a:solidFill>
                <a:cs typeface="Arial" panose="020B0604020202020204" pitchFamily="34" charset="0"/>
              </a:rPr>
              <a:t>İngilizcedir </a:t>
            </a:r>
            <a:r>
              <a:rPr lang="tr-TR" altLang="bg-BG" sz="2000" dirty="0" smtClean="0">
                <a:solidFill>
                  <a:srgbClr val="003296"/>
                </a:solidFill>
                <a:cs typeface="Arial" panose="020B0604020202020204" pitchFamily="34" charset="0"/>
              </a:rPr>
              <a:t>ve İlerleme Raporu </a:t>
            </a:r>
            <a:r>
              <a:rPr lang="tr-TR" altLang="bg-BG" sz="2000" b="1" dirty="0" smtClean="0">
                <a:solidFill>
                  <a:srgbClr val="003296"/>
                </a:solidFill>
                <a:cs typeface="Arial" panose="020B0604020202020204" pitchFamily="34" charset="0"/>
              </a:rPr>
              <a:t>3 ana kısımdan </a:t>
            </a:r>
            <a:r>
              <a:rPr lang="tr-TR" altLang="bg-BG" sz="2000" dirty="0" smtClean="0">
                <a:solidFill>
                  <a:srgbClr val="003296"/>
                </a:solidFill>
                <a:cs typeface="Arial" panose="020B0604020202020204" pitchFamily="34" charset="0"/>
              </a:rPr>
              <a:t>oluşur:</a:t>
            </a:r>
            <a:endParaRPr lang="en-GB" altLang="bg-BG" sz="2000" b="1" dirty="0" smtClean="0">
              <a:solidFill>
                <a:srgbClr val="003296"/>
              </a:solidFill>
              <a:cs typeface="Arial" panose="020B0604020202020204" pitchFamily="34" charset="0"/>
            </a:endParaRPr>
          </a:p>
          <a:p>
            <a:pPr marL="0" indent="0" algn="just">
              <a:lnSpc>
                <a:spcPct val="120000"/>
              </a:lnSpc>
              <a:spcBef>
                <a:spcPts val="0"/>
              </a:spcBef>
              <a:spcAft>
                <a:spcPts val="600"/>
              </a:spcAft>
              <a:buNone/>
              <a:defRPr/>
            </a:pPr>
            <a:r>
              <a:rPr lang="tr-TR" altLang="bg-BG" sz="2000" b="1" dirty="0" smtClean="0">
                <a:solidFill>
                  <a:srgbClr val="003296"/>
                </a:solidFill>
                <a:cs typeface="Arial" panose="020B0604020202020204" pitchFamily="34" charset="0"/>
              </a:rPr>
              <a:t>1. Temel Bilgiler (Main data)</a:t>
            </a:r>
            <a:r>
              <a:rPr lang="en-GB" altLang="bg-BG" sz="2000" dirty="0" smtClean="0">
                <a:solidFill>
                  <a:srgbClr val="003296"/>
                </a:solidFill>
                <a:cs typeface="Arial" panose="020B0604020202020204" pitchFamily="34" charset="0"/>
              </a:rPr>
              <a:t>–</a:t>
            </a:r>
            <a:r>
              <a:rPr lang="en-GB" altLang="bg-BG" sz="2000" b="1" dirty="0" smtClean="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Proje hakkında idari bilgileri içerir</a:t>
            </a:r>
            <a:r>
              <a:rPr lang="en-GB" altLang="bg-BG" sz="2000" dirty="0" smtClean="0">
                <a:solidFill>
                  <a:srgbClr val="003296"/>
                </a:solidFill>
                <a:cs typeface="Arial" panose="020B0604020202020204" pitchFamily="34" charset="0"/>
              </a:rPr>
              <a:t>; </a:t>
            </a:r>
          </a:p>
          <a:p>
            <a:pPr marL="0" indent="0" algn="just">
              <a:lnSpc>
                <a:spcPct val="120000"/>
              </a:lnSpc>
              <a:spcBef>
                <a:spcPts val="0"/>
              </a:spcBef>
              <a:spcAft>
                <a:spcPts val="600"/>
              </a:spcAft>
              <a:buNone/>
              <a:defRPr/>
            </a:pPr>
            <a:r>
              <a:rPr lang="tr-TR" altLang="bg-BG" sz="2000" b="1" dirty="0" smtClean="0">
                <a:solidFill>
                  <a:srgbClr val="003296"/>
                </a:solidFill>
                <a:cs typeface="Arial" panose="020B0604020202020204" pitchFamily="34" charset="0"/>
              </a:rPr>
              <a:t>2. Faaliyet raporu (Activity Report) –  </a:t>
            </a:r>
            <a:r>
              <a:rPr lang="tr-TR" altLang="bg-BG" sz="2000" dirty="0" smtClean="0">
                <a:solidFill>
                  <a:srgbClr val="003296"/>
                </a:solidFill>
                <a:cs typeface="Arial" panose="020B0604020202020204" pitchFamily="34" charset="0"/>
              </a:rPr>
              <a:t>şu bilgileri sağlamaktadır:</a:t>
            </a:r>
          </a:p>
          <a:p>
            <a:pPr algn="just">
              <a:lnSpc>
                <a:spcPct val="120000"/>
              </a:lnSpc>
              <a:spcBef>
                <a:spcPts val="0"/>
              </a:spcBef>
              <a:spcAft>
                <a:spcPts val="600"/>
              </a:spcAft>
              <a:buFontTx/>
              <a:buChar char="-"/>
              <a:defRPr/>
            </a:pPr>
            <a:r>
              <a:rPr lang="tr-TR" altLang="bg-BG" sz="2000" u="sng" dirty="0" smtClean="0">
                <a:solidFill>
                  <a:srgbClr val="003296"/>
                </a:solidFill>
                <a:cs typeface="Arial" panose="020B0604020202020204" pitchFamily="34" charset="0"/>
              </a:rPr>
              <a:t>İlgili </a:t>
            </a:r>
            <a:r>
              <a:rPr lang="tr-TR" altLang="bg-BG" sz="2000" u="sng" dirty="0">
                <a:solidFill>
                  <a:srgbClr val="003296"/>
                </a:solidFill>
                <a:cs typeface="Arial" panose="020B0604020202020204" pitchFamily="34" charset="0"/>
              </a:rPr>
              <a:t>raporlama dönemine </a:t>
            </a:r>
            <a:r>
              <a:rPr lang="tr-TR" altLang="bg-BG" sz="2000" u="sng" dirty="0" smtClean="0">
                <a:solidFill>
                  <a:srgbClr val="003296"/>
                </a:solidFill>
                <a:cs typeface="Arial" panose="020B0604020202020204" pitchFamily="34" charset="0"/>
              </a:rPr>
              <a:t>ait</a:t>
            </a:r>
            <a:r>
              <a:rPr lang="tr-TR" altLang="bg-BG" sz="2000" u="sng" smtClean="0">
                <a:solidFill>
                  <a:srgbClr val="003296"/>
                </a:solidFill>
                <a:cs typeface="Arial" panose="020B0604020202020204" pitchFamily="34" charset="0"/>
              </a:rPr>
              <a:t>,</a:t>
            </a:r>
            <a:r>
              <a:rPr lang="tr-TR" altLang="bg-BG" sz="2000" smtClean="0">
                <a:solidFill>
                  <a:srgbClr val="003296"/>
                </a:solidFill>
                <a:cs typeface="Arial" panose="020B0604020202020204" pitchFamily="34" charset="0"/>
              </a:rPr>
              <a:t> faaliyetlerin </a:t>
            </a:r>
            <a:r>
              <a:rPr lang="tr-TR" altLang="bg-BG" sz="2000" dirty="0" smtClean="0">
                <a:solidFill>
                  <a:srgbClr val="003296"/>
                </a:solidFill>
                <a:cs typeface="Arial" panose="020B0604020202020204" pitchFamily="34" charset="0"/>
              </a:rPr>
              <a:t>uygulanması hakkında bilgi; </a:t>
            </a: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Satın Alma Usulleri kapsamında olan veya olmayan tüm harcamalara ilişkin bilgi; </a:t>
            </a:r>
            <a:r>
              <a:rPr lang="tr-TR" altLang="bg-BG" sz="2000" i="1" dirty="0" smtClean="0">
                <a:solidFill>
                  <a:srgbClr val="003296"/>
                </a:solidFill>
                <a:cs typeface="Arial" panose="020B0604020202020204" pitchFamily="34" charset="0"/>
              </a:rPr>
              <a:t>(otomatik olarak rapora çekilir.)</a:t>
            </a:r>
            <a:endParaRPr lang="en-GB" altLang="bg-BG" sz="2000" i="1" dirty="0" smtClean="0">
              <a:solidFill>
                <a:srgbClr val="003296"/>
              </a:solidFill>
              <a:cs typeface="Arial" panose="020B0604020202020204" pitchFamily="34" charset="0"/>
            </a:endParaRP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Proje eylem ve faaliyet planına uyup uymadığı bilgisi;</a:t>
            </a:r>
            <a:endParaRPr lang="en-GB" altLang="bg-BG" sz="2000" dirty="0" smtClean="0">
              <a:solidFill>
                <a:srgbClr val="003296"/>
              </a:solidFill>
              <a:cs typeface="Arial" panose="020B0604020202020204" pitchFamily="34" charset="0"/>
            </a:endParaRP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Bilgilendirme ve görünürlük faaliyetlerine ilişkin bilgi;</a:t>
            </a:r>
            <a:endParaRPr lang="en-GB" altLang="bg-BG" sz="2000" dirty="0" smtClean="0">
              <a:solidFill>
                <a:srgbClr val="003296"/>
              </a:solidFill>
              <a:cs typeface="Arial" panose="020B0604020202020204" pitchFamily="34" charset="0"/>
            </a:endParaRP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Yapılmış olan değişiklikler</a:t>
            </a:r>
            <a:r>
              <a:rPr lang="tr-TR" altLang="bg-BG" sz="2000" dirty="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hususunda bilgi sağlar. </a:t>
            </a:r>
            <a:r>
              <a:rPr lang="tr-TR" altLang="bg-BG" sz="2000" i="1" dirty="0" smtClean="0">
                <a:solidFill>
                  <a:srgbClr val="003296"/>
                </a:solidFill>
                <a:cs typeface="Arial" panose="020B0604020202020204" pitchFamily="34" charset="0"/>
              </a:rPr>
              <a:t>(otomatik olarak rapora çekilir.)</a:t>
            </a:r>
          </a:p>
          <a:p>
            <a:pPr algn="just">
              <a:lnSpc>
                <a:spcPct val="120000"/>
              </a:lnSpc>
              <a:spcBef>
                <a:spcPts val="0"/>
              </a:spcBef>
              <a:spcAft>
                <a:spcPts val="600"/>
              </a:spcAft>
              <a:buFontTx/>
              <a:buChar char="-"/>
              <a:defRPr/>
            </a:pPr>
            <a:endParaRPr lang="en-GB" altLang="bg-BG" sz="2000" i="1" dirty="0" smtClean="0">
              <a:solidFill>
                <a:srgbClr val="003296"/>
              </a:solidFill>
              <a:cs typeface="Arial" panose="020B0604020202020204" pitchFamily="34" charset="0"/>
            </a:endParaRPr>
          </a:p>
        </p:txBody>
      </p:sp>
      <p:pic>
        <p:nvPicPr>
          <p:cNvPr id="9" name="Resim 13"/>
          <p:cNvPicPr>
            <a:picLocks noChangeAspect="1"/>
          </p:cNvPicPr>
          <p:nvPr/>
        </p:nvPicPr>
        <p:blipFill>
          <a:blip r:embed="rId6"/>
          <a:stretch>
            <a:fillRect/>
          </a:stretch>
        </p:blipFill>
        <p:spPr>
          <a:xfrm rot="356564">
            <a:off x="4292638" y="5025780"/>
            <a:ext cx="3214709" cy="1670293"/>
          </a:xfrm>
          <a:prstGeom prst="rect">
            <a:avLst/>
          </a:prstGeom>
        </p:spPr>
      </p:pic>
    </p:spTree>
    <p:extLst>
      <p:ext uri="{BB962C8B-B14F-4D97-AF65-F5344CB8AC3E}">
        <p14:creationId xmlns:p14="http://schemas.microsoft.com/office/powerpoint/2010/main" val="1314594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2687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5523" y="205933"/>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2908" y="205933"/>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80861" y="205933"/>
            <a:ext cx="4445686" cy="369332"/>
          </a:xfrm>
          <a:prstGeom prst="rect">
            <a:avLst/>
          </a:prstGeom>
        </p:spPr>
        <p:txBody>
          <a:bodyPr wrap="square">
            <a:spAutoFit/>
          </a:bodyPr>
          <a:lstStyle/>
          <a:p>
            <a:pPr algn="ctr"/>
            <a:r>
              <a:rPr lang="tr-TR" altLang="bg-BG" b="1" dirty="0" smtClean="0">
                <a:solidFill>
                  <a:srgbClr val="003296"/>
                </a:solidFill>
                <a:cs typeface="Arial" panose="020B0604020202020204" pitchFamily="34" charset="0"/>
              </a:rPr>
              <a:t>PROJE İLERLEME RAPORU İÇERİĞİ</a:t>
            </a:r>
            <a:endParaRPr lang="bg-BG" b="1" dirty="0">
              <a:solidFill>
                <a:srgbClr val="003296"/>
              </a:solidFill>
              <a:cs typeface="Arial" panose="020B0604020202020204" pitchFamily="34" charset="0"/>
            </a:endParaRPr>
          </a:p>
        </p:txBody>
      </p:sp>
      <p:sp>
        <p:nvSpPr>
          <p:cNvPr id="8" name="Rectangle 3"/>
          <p:cNvSpPr txBox="1">
            <a:spLocks noChangeArrowheads="1"/>
          </p:cNvSpPr>
          <p:nvPr/>
        </p:nvSpPr>
        <p:spPr>
          <a:xfrm>
            <a:off x="309078" y="1063172"/>
            <a:ext cx="8534400" cy="5794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600"/>
              </a:spcAft>
              <a:buNone/>
              <a:defRPr/>
            </a:pPr>
            <a:endParaRPr lang="tr-TR" altLang="bg-BG" sz="2000" b="1" dirty="0" smtClean="0">
              <a:solidFill>
                <a:srgbClr val="003296"/>
              </a:solidFill>
              <a:cs typeface="Arial" panose="020B0604020202020204" pitchFamily="34" charset="0"/>
            </a:endParaRPr>
          </a:p>
          <a:p>
            <a:pPr marL="0" indent="0" algn="just">
              <a:lnSpc>
                <a:spcPct val="120000"/>
              </a:lnSpc>
              <a:spcBef>
                <a:spcPts val="0"/>
              </a:spcBef>
              <a:spcAft>
                <a:spcPts val="600"/>
              </a:spcAft>
              <a:buNone/>
              <a:defRPr/>
            </a:pPr>
            <a:r>
              <a:rPr lang="tr-TR" altLang="bg-BG" sz="2000" b="1" dirty="0" smtClean="0">
                <a:solidFill>
                  <a:srgbClr val="003296"/>
                </a:solidFill>
                <a:cs typeface="Arial" panose="020B0604020202020204" pitchFamily="34" charset="0"/>
              </a:rPr>
              <a:t>3. İzleme ve Tutarlılık:</a:t>
            </a:r>
            <a:endParaRPr lang="en-GB" altLang="bg-BG" sz="2000" dirty="0" smtClean="0">
              <a:solidFill>
                <a:srgbClr val="003296"/>
              </a:solidFill>
              <a:cs typeface="Arial" panose="020B0604020202020204" pitchFamily="34" charset="0"/>
            </a:endParaRP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Gösterge çıktıları ve proje sonuçlarının başarısı, </a:t>
            </a: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Proje özel/genel amaçları </a:t>
            </a:r>
          </a:p>
          <a:p>
            <a:pPr algn="just">
              <a:lnSpc>
                <a:spcPct val="120000"/>
              </a:lnSpc>
              <a:spcBef>
                <a:spcPts val="0"/>
              </a:spcBef>
              <a:spcAft>
                <a:spcPts val="600"/>
              </a:spcAft>
              <a:buFontTx/>
              <a:buChar char="-"/>
              <a:defRPr/>
            </a:pPr>
            <a:r>
              <a:rPr lang="tr-TR" altLang="bg-BG" sz="2000" dirty="0" smtClean="0">
                <a:solidFill>
                  <a:srgbClr val="003296"/>
                </a:solidFill>
                <a:cs typeface="Arial" panose="020B0604020202020204" pitchFamily="34" charset="0"/>
              </a:rPr>
              <a:t>Proje sonuçlarının tutarlılığı  </a:t>
            </a:r>
          </a:p>
          <a:p>
            <a:pPr marL="0" indent="0" algn="just">
              <a:lnSpc>
                <a:spcPct val="120000"/>
              </a:lnSpc>
              <a:spcBef>
                <a:spcPts val="0"/>
              </a:spcBef>
              <a:spcAft>
                <a:spcPts val="600"/>
              </a:spcAft>
              <a:buNone/>
              <a:defRPr/>
            </a:pPr>
            <a:r>
              <a:rPr lang="tr-TR" altLang="bg-BG" sz="2000" b="1" dirty="0" smtClean="0">
                <a:ln w="22225">
                  <a:solidFill>
                    <a:schemeClr val="accent2"/>
                  </a:solidFill>
                  <a:prstDash val="solid"/>
                </a:ln>
                <a:solidFill>
                  <a:schemeClr val="accent2">
                    <a:lumMod val="40000"/>
                    <a:lumOff val="60000"/>
                  </a:schemeClr>
                </a:solidFill>
                <a:cs typeface="Arial" panose="020B0604020202020204" pitchFamily="34" charset="0"/>
              </a:rPr>
              <a:t>Not: </a:t>
            </a:r>
          </a:p>
          <a:p>
            <a:pPr marL="0" indent="0" algn="just">
              <a:lnSpc>
                <a:spcPct val="120000"/>
              </a:lnSpc>
              <a:spcBef>
                <a:spcPts val="0"/>
              </a:spcBef>
              <a:spcAft>
                <a:spcPts val="600"/>
              </a:spcAft>
              <a:buNone/>
              <a:defRPr/>
            </a:pPr>
            <a:r>
              <a:rPr lang="tr-TR" altLang="bg-BG" sz="2000" b="1" dirty="0" smtClean="0">
                <a:ln w="22225">
                  <a:solidFill>
                    <a:schemeClr val="accent2"/>
                  </a:solidFill>
                  <a:prstDash val="solid"/>
                </a:ln>
                <a:solidFill>
                  <a:schemeClr val="accent2">
                    <a:lumMod val="40000"/>
                    <a:lumOff val="60000"/>
                  </a:schemeClr>
                </a:solidFill>
                <a:cs typeface="Arial" panose="020B0604020202020204" pitchFamily="34" charset="0"/>
              </a:rPr>
              <a:t>  </a:t>
            </a:r>
            <a:r>
              <a:rPr lang="tr-TR" altLang="bg-BG" sz="2000" dirty="0" smtClean="0">
                <a:solidFill>
                  <a:srgbClr val="003296"/>
                </a:solidFill>
                <a:cs typeface="Arial" panose="020B0604020202020204" pitchFamily="34" charset="0"/>
              </a:rPr>
              <a:t>- </a:t>
            </a:r>
            <a:r>
              <a:rPr lang="tr-TR" altLang="bg-BG" sz="2000" b="1" dirty="0" smtClean="0">
                <a:ln w="22225">
                  <a:solidFill>
                    <a:schemeClr val="accent2"/>
                  </a:solidFill>
                  <a:prstDash val="solid"/>
                </a:ln>
                <a:solidFill>
                  <a:schemeClr val="accent2">
                    <a:lumMod val="40000"/>
                    <a:lumOff val="60000"/>
                  </a:schemeClr>
                </a:solidFill>
                <a:cs typeface="Arial" panose="020B0604020202020204" pitchFamily="34" charset="0"/>
              </a:rPr>
              <a:t>  </a:t>
            </a:r>
            <a:r>
              <a:rPr lang="tr-TR" altLang="bg-BG" sz="2000" dirty="0" smtClean="0">
                <a:solidFill>
                  <a:srgbClr val="FF0000"/>
                </a:solidFill>
                <a:cs typeface="Arial" panose="020B0604020202020204" pitchFamily="34" charset="0"/>
              </a:rPr>
              <a:t>Sınır Ötesi Karakter, </a:t>
            </a:r>
          </a:p>
          <a:p>
            <a:pPr marL="0" indent="0" algn="just">
              <a:lnSpc>
                <a:spcPct val="120000"/>
              </a:lnSpc>
              <a:spcBef>
                <a:spcPts val="0"/>
              </a:spcBef>
              <a:spcAft>
                <a:spcPts val="600"/>
              </a:spcAft>
              <a:buNone/>
              <a:defRPr/>
            </a:pPr>
            <a:r>
              <a:rPr lang="tr-TR" altLang="bg-BG" sz="2000" dirty="0" smtClean="0">
                <a:solidFill>
                  <a:srgbClr val="FF0000"/>
                </a:solidFill>
                <a:cs typeface="Arial" panose="020B0604020202020204" pitchFamily="34" charset="0"/>
              </a:rPr>
              <a:t> -   Uygulanabilir Diğer Ulusal ve Bölgesel Avrupa Birliği Programları ile Projenin    Uyumu, </a:t>
            </a:r>
          </a:p>
          <a:p>
            <a:pPr marL="0" indent="0" algn="just">
              <a:lnSpc>
                <a:spcPct val="120000"/>
              </a:lnSpc>
              <a:spcBef>
                <a:spcPts val="0"/>
              </a:spcBef>
              <a:spcAft>
                <a:spcPts val="600"/>
              </a:spcAft>
              <a:buNone/>
              <a:defRPr/>
            </a:pPr>
            <a:r>
              <a:rPr lang="tr-TR" altLang="bg-BG" sz="2000" dirty="0" smtClean="0">
                <a:solidFill>
                  <a:srgbClr val="FF0000"/>
                </a:solidFill>
                <a:cs typeface="Arial" panose="020B0604020202020204" pitchFamily="34" charset="0"/>
              </a:rPr>
              <a:t> -    Proje Ortakları İşbirliği ve Sınır Ötesi Etki, </a:t>
            </a:r>
          </a:p>
          <a:p>
            <a:pPr marL="0" indent="0" algn="just">
              <a:lnSpc>
                <a:spcPct val="120000"/>
              </a:lnSpc>
              <a:spcBef>
                <a:spcPts val="0"/>
              </a:spcBef>
              <a:spcAft>
                <a:spcPts val="600"/>
              </a:spcAft>
              <a:buNone/>
              <a:defRPr/>
            </a:pPr>
            <a:r>
              <a:rPr lang="tr-TR" altLang="bg-BG" sz="2000" dirty="0" smtClean="0">
                <a:solidFill>
                  <a:srgbClr val="FF0000"/>
                </a:solidFill>
                <a:cs typeface="Arial" panose="020B0604020202020204" pitchFamily="34" charset="0"/>
              </a:rPr>
              <a:t> - Sürdürülebilirlik </a:t>
            </a:r>
            <a:r>
              <a:rPr lang="tr-TR" altLang="bg-BG" sz="2000" dirty="0" smtClean="0">
                <a:solidFill>
                  <a:srgbClr val="003296"/>
                </a:solidFill>
                <a:cs typeface="Arial" panose="020B0604020202020204" pitchFamily="34" charset="0"/>
              </a:rPr>
              <a:t>kısımları yalnızca </a:t>
            </a:r>
            <a:r>
              <a:rPr lang="tr-TR" altLang="bg-BG" sz="2000" b="1" dirty="0" smtClean="0">
                <a:solidFill>
                  <a:srgbClr val="003296"/>
                </a:solidFill>
                <a:cs typeface="Arial" panose="020B0604020202020204" pitchFamily="34" charset="0"/>
              </a:rPr>
              <a:t>Nihai İzleme Raporu’nda </a:t>
            </a:r>
            <a:r>
              <a:rPr lang="tr-TR" altLang="bg-BG" sz="2000" dirty="0" smtClean="0">
                <a:solidFill>
                  <a:srgbClr val="003296"/>
                </a:solidFill>
                <a:cs typeface="Arial" panose="020B0604020202020204" pitchFamily="34" charset="0"/>
              </a:rPr>
              <a:t>doldurulması zorunlu alanlardır.</a:t>
            </a:r>
          </a:p>
        </p:txBody>
      </p:sp>
      <p:pic>
        <p:nvPicPr>
          <p:cNvPr id="1026" name="Picture 2" descr="C:\Users\Owner\Desktop\Proje  Uygulama Eğitimi_16 Eylül 2020\SUNUMLARIM\indir.jpg"/>
          <p:cNvPicPr>
            <a:picLocks noChangeAspect="1" noChangeArrowheads="1"/>
          </p:cNvPicPr>
          <p:nvPr/>
        </p:nvPicPr>
        <p:blipFill>
          <a:blip r:embed="rId6"/>
          <a:srcRect r="3124" b="8088"/>
          <a:stretch>
            <a:fillRect/>
          </a:stretch>
        </p:blipFill>
        <p:spPr bwMode="auto">
          <a:xfrm rot="654485">
            <a:off x="6072198" y="1928802"/>
            <a:ext cx="2214578" cy="1785950"/>
          </a:xfrm>
          <a:prstGeom prst="rect">
            <a:avLst/>
          </a:prstGeom>
          <a:noFill/>
        </p:spPr>
      </p:pic>
    </p:spTree>
    <p:extLst>
      <p:ext uri="{BB962C8B-B14F-4D97-AF65-F5344CB8AC3E}">
        <p14:creationId xmlns:p14="http://schemas.microsoft.com/office/powerpoint/2010/main" val="25639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2687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91029"/>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91029"/>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
          <p:cNvSpPr>
            <a:spLocks noGrp="1" noChangeArrowheads="1"/>
          </p:cNvSpPr>
          <p:nvPr>
            <p:ph type="title" idx="4294967295"/>
          </p:nvPr>
        </p:nvSpPr>
        <p:spPr>
          <a:xfrm>
            <a:off x="3203848" y="177032"/>
            <a:ext cx="4608512" cy="641350"/>
          </a:xfrm>
        </p:spPr>
        <p:txBody>
          <a:bodyPr>
            <a:noAutofit/>
          </a:bodyPr>
          <a:lstStyle/>
          <a:p>
            <a:pPr eaLnBrk="1" hangingPunct="1"/>
            <a:r>
              <a:rPr lang="tr-TR" altLang="bg-BG" sz="1800" b="1" dirty="0" smtClean="0">
                <a:solidFill>
                  <a:srgbClr val="003296"/>
                </a:solidFill>
                <a:latin typeface="+mn-lt"/>
                <a:ea typeface="+mn-ea"/>
                <a:cs typeface="Arial" panose="020B0604020202020204" pitchFamily="34" charset="0"/>
              </a:rPr>
              <a:t>PROJE İLERLEME RAPORUNUN DEĞERLENDİRİLMESİ</a:t>
            </a:r>
            <a:endParaRPr lang="bg-BG" altLang="bg-BG" sz="1800" b="1" dirty="0">
              <a:solidFill>
                <a:srgbClr val="003296"/>
              </a:solidFill>
              <a:latin typeface="+mn-lt"/>
              <a:ea typeface="+mn-ea"/>
              <a:cs typeface="Arial" panose="020B0604020202020204" pitchFamily="34" charset="0"/>
            </a:endParaRPr>
          </a:p>
        </p:txBody>
      </p:sp>
      <p:sp>
        <p:nvSpPr>
          <p:cNvPr id="11" name="Rectangle 3"/>
          <p:cNvSpPr txBox="1">
            <a:spLocks noChangeArrowheads="1"/>
          </p:cNvSpPr>
          <p:nvPr/>
        </p:nvSpPr>
        <p:spPr>
          <a:xfrm>
            <a:off x="89448" y="1268761"/>
            <a:ext cx="8610600" cy="57606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spcBef>
                <a:spcPct val="25000"/>
              </a:spcBef>
              <a:spcAft>
                <a:spcPts val="1000"/>
              </a:spcAft>
              <a:buClr>
                <a:srgbClr val="336699"/>
              </a:buClr>
              <a:buFont typeface="Wingdings" panose="05000000000000000000" pitchFamily="2" charset="2"/>
              <a:buChar char="Ø"/>
              <a:defRPr/>
            </a:pPr>
            <a:r>
              <a:rPr lang="tr-TR" altLang="bg-BG" sz="2000" dirty="0" smtClean="0">
                <a:solidFill>
                  <a:srgbClr val="003296"/>
                </a:solidFill>
                <a:cs typeface="Arial" panose="020B0604020202020204" pitchFamily="34" charset="0"/>
              </a:rPr>
              <a:t>Proje İlerleme Raporlarının belgesel kontrolünü </a:t>
            </a:r>
            <a:r>
              <a:rPr lang="tr-TR" altLang="bg-BG" sz="2000" b="1" dirty="0" smtClean="0">
                <a:solidFill>
                  <a:srgbClr val="003296"/>
                </a:solidFill>
                <a:cs typeface="Arial" panose="020B0604020202020204" pitchFamily="34" charset="0"/>
              </a:rPr>
              <a:t>OS</a:t>
            </a:r>
            <a:r>
              <a:rPr lang="tr-TR" altLang="bg-BG" sz="2000" dirty="0" smtClean="0">
                <a:solidFill>
                  <a:srgbClr val="003296"/>
                </a:solidFill>
                <a:cs typeface="Arial" panose="020B0604020202020204" pitchFamily="34" charset="0"/>
              </a:rPr>
              <a:t> sağlar.</a:t>
            </a:r>
            <a:endParaRPr lang="en-GB" altLang="bg-BG" sz="2000" dirty="0" smtClean="0">
              <a:solidFill>
                <a:srgbClr val="003296"/>
              </a:solidFill>
              <a:cs typeface="Arial" panose="020B0604020202020204" pitchFamily="34" charset="0"/>
            </a:endParaRPr>
          </a:p>
          <a:p>
            <a:pPr algn="just">
              <a:lnSpc>
                <a:spcPct val="80000"/>
              </a:lnSpc>
              <a:spcBef>
                <a:spcPct val="25000"/>
              </a:spcBef>
              <a:spcAft>
                <a:spcPts val="1000"/>
              </a:spcAft>
              <a:buClr>
                <a:srgbClr val="336699"/>
              </a:buClr>
              <a:buFont typeface="Wingdings" panose="05000000000000000000" pitchFamily="2" charset="2"/>
              <a:buChar char="Ø"/>
              <a:defRPr/>
            </a:pPr>
            <a:r>
              <a:rPr lang="tr-TR" altLang="bg-BG" sz="2000" dirty="0" smtClean="0">
                <a:solidFill>
                  <a:srgbClr val="003296"/>
                </a:solidFill>
                <a:cs typeface="Arial" panose="020B0604020202020204" pitchFamily="34" charset="0"/>
              </a:rPr>
              <a:t>Proje İlerleme Raporlarının değerlendirilmesinin </a:t>
            </a:r>
            <a:r>
              <a:rPr lang="tr-TR" altLang="bg-BG" sz="2000" b="1" dirty="0" smtClean="0">
                <a:solidFill>
                  <a:srgbClr val="003296"/>
                </a:solidFill>
                <a:cs typeface="Arial" panose="020B0604020202020204" pitchFamily="34" charset="0"/>
              </a:rPr>
              <a:t>ana hedefi </a:t>
            </a:r>
            <a:r>
              <a:rPr lang="tr-TR" altLang="bg-BG" sz="2000" i="1" dirty="0" smtClean="0">
                <a:solidFill>
                  <a:srgbClr val="003296"/>
                </a:solidFill>
                <a:cs typeface="Arial" panose="020B0604020202020204" pitchFamily="34" charset="0"/>
              </a:rPr>
              <a:t>projenin ilerleyişini, faaliyetlerin zamanında uygulanıp uygulanmadığını, Başvuru Formuna (AF) bağlı kalınıp kalınmadığı ve proje çıktılarına ulaşılma derecesi </a:t>
            </a:r>
            <a:r>
              <a:rPr lang="tr-TR" altLang="bg-BG" sz="2000" dirty="0" smtClean="0">
                <a:solidFill>
                  <a:srgbClr val="003296"/>
                </a:solidFill>
                <a:cs typeface="Arial" panose="020B0604020202020204" pitchFamily="34" charset="0"/>
              </a:rPr>
              <a:t>hakkında bilgi elde ederek projenin takibini sağlamak ve doğrulamaktır.</a:t>
            </a:r>
          </a:p>
          <a:p>
            <a:pPr algn="just">
              <a:lnSpc>
                <a:spcPct val="80000"/>
              </a:lnSpc>
              <a:spcBef>
                <a:spcPct val="25000"/>
              </a:spcBef>
              <a:spcAft>
                <a:spcPts val="1000"/>
              </a:spcAft>
              <a:buClr>
                <a:srgbClr val="336699"/>
              </a:buClr>
              <a:buFont typeface="Wingdings" panose="05000000000000000000" pitchFamily="2" charset="2"/>
              <a:buChar char="Ø"/>
              <a:defRPr/>
            </a:pPr>
            <a:r>
              <a:rPr lang="tr-TR" altLang="bg-BG" sz="2000" dirty="0" smtClean="0">
                <a:solidFill>
                  <a:srgbClr val="003296"/>
                </a:solidFill>
                <a:cs typeface="Arial" panose="020B0604020202020204" pitchFamily="34" charset="0"/>
              </a:rPr>
              <a:t>Eğer, Proje İlerleme Raporunda doğru olarak ve yeterince açıklanmamış kısımlar mevcutsa ya da yeterli destekleyici belge sunulmamışsa, OS ilgili rapor için </a:t>
            </a:r>
            <a:r>
              <a:rPr lang="tr-TR" altLang="bg-BG" sz="2000" dirty="0" err="1" smtClean="0">
                <a:solidFill>
                  <a:srgbClr val="003296"/>
                </a:solidFill>
                <a:cs typeface="Arial" panose="020B0604020202020204" pitchFamily="34" charset="0"/>
              </a:rPr>
              <a:t>LP’den</a:t>
            </a:r>
            <a:r>
              <a:rPr lang="tr-TR" altLang="bg-BG" sz="2000" dirty="0" smtClean="0">
                <a:solidFill>
                  <a:srgbClr val="003296"/>
                </a:solidFill>
                <a:cs typeface="Arial" panose="020B0604020202020204" pitchFamily="34" charset="0"/>
              </a:rPr>
              <a:t> düzeltme ve açıklama talep eder. Düzenlenmiş raporun tekrar OS’ ye sunulması için </a:t>
            </a:r>
            <a:r>
              <a:rPr lang="tr-TR" altLang="bg-BG" sz="2000" b="1" dirty="0" smtClean="0">
                <a:solidFill>
                  <a:srgbClr val="FF0000"/>
                </a:solidFill>
                <a:cs typeface="Arial" panose="020B0604020202020204" pitchFamily="34" charset="0"/>
              </a:rPr>
              <a:t>10 iş günü </a:t>
            </a:r>
            <a:r>
              <a:rPr lang="tr-TR" altLang="bg-BG" sz="2000" dirty="0" smtClean="0">
                <a:solidFill>
                  <a:srgbClr val="003296"/>
                </a:solidFill>
                <a:cs typeface="Arial" panose="020B0604020202020204" pitchFamily="34" charset="0"/>
              </a:rPr>
              <a:t>süre bulunmaktadır.</a:t>
            </a:r>
          </a:p>
          <a:p>
            <a:pPr algn="just">
              <a:lnSpc>
                <a:spcPct val="80000"/>
              </a:lnSpc>
              <a:spcBef>
                <a:spcPct val="25000"/>
              </a:spcBef>
              <a:spcAft>
                <a:spcPts val="1000"/>
              </a:spcAft>
              <a:buClr>
                <a:srgbClr val="336699"/>
              </a:buClr>
              <a:buFont typeface="Wingdings" panose="05000000000000000000" pitchFamily="2" charset="2"/>
              <a:buChar char="Ø"/>
              <a:defRPr/>
            </a:pPr>
            <a:r>
              <a:rPr lang="tr-TR" altLang="bg-BG" sz="2000" dirty="0" smtClean="0">
                <a:solidFill>
                  <a:srgbClr val="003296"/>
                </a:solidFill>
                <a:cs typeface="Arial" panose="020B0604020202020204" pitchFamily="34" charset="0"/>
              </a:rPr>
              <a:t>Yararlanıcı, PPR ile birlikte faaliyetlerin uygulandığına dair kanıt oluşturan </a:t>
            </a:r>
            <a:r>
              <a:rPr lang="tr-TR" altLang="bg-BG" sz="2000" b="1" u="sng" dirty="0" smtClean="0">
                <a:solidFill>
                  <a:srgbClr val="003296"/>
                </a:solidFill>
                <a:cs typeface="Arial" panose="020B0604020202020204" pitchFamily="34" charset="0"/>
              </a:rPr>
              <a:t>tüm destekleyici belgeleri </a:t>
            </a:r>
            <a:r>
              <a:rPr lang="tr-TR" altLang="bg-BG" sz="2000" dirty="0" smtClean="0">
                <a:solidFill>
                  <a:srgbClr val="003296"/>
                </a:solidFill>
                <a:cs typeface="Arial" panose="020B0604020202020204" pitchFamily="34" charset="0"/>
              </a:rPr>
              <a:t>de sunmalıdır. (Yararlanıcı Portalı Aracılığıyla)</a:t>
            </a:r>
          </a:p>
        </p:txBody>
      </p:sp>
      <p:sp>
        <p:nvSpPr>
          <p:cNvPr id="12" name="Rounded Rectangle 11"/>
          <p:cNvSpPr/>
          <p:nvPr/>
        </p:nvSpPr>
        <p:spPr>
          <a:xfrm>
            <a:off x="1152318" y="5013176"/>
            <a:ext cx="7534650" cy="1628272"/>
          </a:xfrm>
          <a:prstGeom prst="round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just"/>
            <a:r>
              <a:rPr lang="tr-TR" sz="1600" b="1" dirty="0" smtClean="0"/>
              <a:t>Proje faaliyetlerinin doğrulanabilmesi için belirtilen kaynaklar, Proje Uygulama Rehberi’ </a:t>
            </a:r>
            <a:r>
              <a:rPr lang="tr-TR" sz="1600" b="1" dirty="0" err="1" smtClean="0"/>
              <a:t>nin</a:t>
            </a:r>
            <a:r>
              <a:rPr lang="tr-TR" sz="1600" b="1" dirty="0" smtClean="0"/>
              <a:t> (PIM) 6.2. (teknik uygulama ile ilgili belgeler) ve 7.9. (Mali ve muhasebe ile ilgili belgeler) bölümlerinde  ayrıntılı olarak açıklanmaktadır.  Projeye ait tüm belgeler, İzleme Ziyaretleri sırasında sunulmalıdır. Ana yararlanıcı, yalnızca ilgili İlerleme Raporunun OS tarafından onaylanması durumunda talep edilen ödemenin alınacağını dikkate almalıdır.</a:t>
            </a:r>
            <a:endParaRPr lang="en-GB" sz="1600" b="1" dirty="0"/>
          </a:p>
        </p:txBody>
      </p:sp>
      <p:sp>
        <p:nvSpPr>
          <p:cNvPr id="13" name="Rectangle 12"/>
          <p:cNvSpPr/>
          <p:nvPr/>
        </p:nvSpPr>
        <p:spPr>
          <a:xfrm>
            <a:off x="310276" y="4992006"/>
            <a:ext cx="864096" cy="1639129"/>
          </a:xfrm>
          <a:prstGeom prst="rect">
            <a:avLst/>
          </a:prstGeom>
          <a:ln>
            <a:solidFill>
              <a:schemeClr val="accent1">
                <a:shade val="50000"/>
              </a:schemeClr>
            </a:solidFill>
          </a:ln>
          <a:effectLst>
            <a:outerShdw blurRad="50800" dist="50800" dir="5400000" algn="ctr" rotWithShape="0">
              <a:srgbClr val="000000">
                <a:alpha val="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NB! </a:t>
            </a:r>
            <a:endParaRPr lang="bg-BG" dirty="0"/>
          </a:p>
        </p:txBody>
      </p:sp>
      <p:sp>
        <p:nvSpPr>
          <p:cNvPr id="3" name="Litebulb"/>
          <p:cNvSpPr>
            <a:spLocks noEditPoints="1" noChangeArrowheads="1"/>
          </p:cNvSpPr>
          <p:nvPr/>
        </p:nvSpPr>
        <p:spPr bwMode="auto">
          <a:xfrm>
            <a:off x="459047" y="5317665"/>
            <a:ext cx="544501" cy="901072"/>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57150">
            <a:solidFill>
              <a:srgbClr val="000000"/>
            </a:solidFill>
            <a:miter lim="800000"/>
            <a:headEnd/>
            <a:tailEnd/>
          </a:ln>
          <a:effectLst>
            <a:reflection blurRad="1270000" stA="0" dist="1270000" dir="5400000" sy="-100000" algn="bl" rotWithShape="0"/>
          </a:effectLst>
        </p:spPr>
        <p:txBody>
          <a:bodyPr vert="horz" wrap="square" lIns="91440" tIns="45720" rIns="91440" bIns="45720" numCol="1" anchor="t" anchorCtr="0" compatLnSpc="1">
            <a:prstTxWarp prst="textNoShape">
              <a:avLst/>
            </a:prstTxWarp>
          </a:bodyPr>
          <a:lstStyle/>
          <a:p>
            <a:pPr algn="r"/>
            <a:endParaRPr lang="bg-BG" dirty="0"/>
          </a:p>
        </p:txBody>
      </p:sp>
      <p:pic>
        <p:nvPicPr>
          <p:cNvPr id="1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0" y="6545628"/>
            <a:ext cx="9152554" cy="504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279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2687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91029"/>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91029"/>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
          <p:cNvSpPr>
            <a:spLocks noGrp="1" noChangeArrowheads="1"/>
          </p:cNvSpPr>
          <p:nvPr>
            <p:ph type="title" idx="4294967295"/>
          </p:nvPr>
        </p:nvSpPr>
        <p:spPr>
          <a:xfrm>
            <a:off x="3203848" y="177032"/>
            <a:ext cx="4608512" cy="641350"/>
          </a:xfrm>
        </p:spPr>
        <p:txBody>
          <a:bodyPr>
            <a:noAutofit/>
          </a:bodyPr>
          <a:lstStyle/>
          <a:p>
            <a:pPr eaLnBrk="1" hangingPunct="1"/>
            <a:r>
              <a:rPr lang="tr-TR" altLang="bg-BG" sz="1800" b="1" dirty="0" smtClean="0">
                <a:solidFill>
                  <a:srgbClr val="003296"/>
                </a:solidFill>
                <a:latin typeface="+mn-lt"/>
                <a:ea typeface="+mn-ea"/>
                <a:cs typeface="Arial" panose="020B0604020202020204" pitchFamily="34" charset="0"/>
              </a:rPr>
              <a:t>MÜCBİR SEBEPLER DURUMUNDA PROJE FAALİYETLERİNİN ALTERNATİF (ÇEVRİMİÇİ) UYGULANMASI</a:t>
            </a:r>
            <a:endParaRPr lang="bg-BG" altLang="bg-BG" sz="1800" b="1" dirty="0">
              <a:solidFill>
                <a:srgbClr val="003296"/>
              </a:solidFill>
              <a:latin typeface="+mn-lt"/>
              <a:ea typeface="+mn-ea"/>
              <a:cs typeface="Arial" panose="020B0604020202020204" pitchFamily="34" charset="0"/>
            </a:endParaRPr>
          </a:p>
        </p:txBody>
      </p:sp>
      <p:sp>
        <p:nvSpPr>
          <p:cNvPr id="11" name="Rectangle 3"/>
          <p:cNvSpPr txBox="1">
            <a:spLocks noChangeArrowheads="1"/>
          </p:cNvSpPr>
          <p:nvPr/>
        </p:nvSpPr>
        <p:spPr>
          <a:xfrm>
            <a:off x="89448" y="1268761"/>
            <a:ext cx="8610600" cy="57606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spcBef>
                <a:spcPct val="25000"/>
              </a:spcBef>
              <a:spcAft>
                <a:spcPts val="1000"/>
              </a:spcAft>
              <a:buClr>
                <a:srgbClr val="336699"/>
              </a:buClr>
              <a:buFont typeface="Wingdings" panose="05000000000000000000" pitchFamily="2" charset="2"/>
              <a:buChar char="Ø"/>
              <a:defRPr/>
            </a:pPr>
            <a:r>
              <a:rPr lang="tr-TR" altLang="bg-BG" sz="2000" dirty="0" smtClean="0">
                <a:solidFill>
                  <a:srgbClr val="003296"/>
                </a:solidFill>
                <a:cs typeface="Arial" panose="020B0604020202020204" pitchFamily="34" charset="0"/>
              </a:rPr>
              <a:t> Pandemi ya da diğer mücbir sebepler nedeniyle, Başvuru Formunda belirtildiği gibi, katılımcıların fiziksel olarak bulunmasının mümkün olmadığı proje faaliyetlerinde (seminer, konferans, eğitim, </a:t>
            </a:r>
            <a:r>
              <a:rPr lang="tr-TR" altLang="bg-BG" sz="2000" dirty="0" err="1" smtClean="0">
                <a:solidFill>
                  <a:srgbClr val="003296"/>
                </a:solidFill>
                <a:cs typeface="Arial" panose="020B0604020202020204" pitchFamily="34" charset="0"/>
              </a:rPr>
              <a:t>çalıştay</a:t>
            </a:r>
            <a:r>
              <a:rPr lang="tr-TR" altLang="bg-BG" sz="2000" dirty="0" smtClean="0">
                <a:solidFill>
                  <a:srgbClr val="003296"/>
                </a:solidFill>
                <a:cs typeface="Arial" panose="020B0604020202020204" pitchFamily="34" charset="0"/>
              </a:rPr>
              <a:t>, çalışma toplantısı vb.) ve tüm faaliyetin ya da bir kısmının çevrimiçi yapılması gerektiği durumlarda, Proje Uygulama Rehberi’nin 6.2. kısmında a</a:t>
            </a:r>
            <a:r>
              <a:rPr lang="en-GB" altLang="bg-BG" sz="2000" dirty="0" err="1" smtClean="0">
                <a:solidFill>
                  <a:srgbClr val="003296"/>
                </a:solidFill>
                <a:cs typeface="Arial" panose="020B0604020202020204" pitchFamily="34" charset="0"/>
              </a:rPr>
              <a:t>yrıntılı</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olarak</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açıklanan</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gerekli</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teknik</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uygulamanın</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doğrulama</a:t>
            </a:r>
            <a:r>
              <a:rPr lang="en-GB" altLang="bg-BG" sz="2000" dirty="0" smtClean="0">
                <a:solidFill>
                  <a:srgbClr val="003296"/>
                </a:solidFill>
                <a:cs typeface="Arial" panose="020B0604020202020204" pitchFamily="34" charset="0"/>
              </a:rPr>
              <a:t> </a:t>
            </a:r>
            <a:r>
              <a:rPr lang="en-GB" altLang="bg-BG" sz="2000" dirty="0" err="1" smtClean="0">
                <a:solidFill>
                  <a:srgbClr val="003296"/>
                </a:solidFill>
                <a:cs typeface="Arial" panose="020B0604020202020204" pitchFamily="34" charset="0"/>
              </a:rPr>
              <a:t>kaynakları</a:t>
            </a:r>
            <a:r>
              <a:rPr lang="tr-TR" altLang="bg-BG" sz="2000" dirty="0" smtClean="0">
                <a:solidFill>
                  <a:srgbClr val="003296"/>
                </a:solidFill>
                <a:cs typeface="Arial" panose="020B0604020202020204" pitchFamily="34" charset="0"/>
              </a:rPr>
              <a:t> aşağıdaki gibi sunulmalıdır:</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e-posta daveti ve katılımcıların iştiraklerini teyit yanıtı</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Çevrimiçi faaliyete erişim verileri (toplantı kimliği, internet erişim bilgileri…vs.)</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Etkinliğe erişim kodu  </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Ekran görüntüleri</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Mümkünse ses/video kaydı</a:t>
            </a:r>
          </a:p>
          <a:p>
            <a:pPr algn="just">
              <a:lnSpc>
                <a:spcPct val="80000"/>
              </a:lnSpc>
              <a:spcBef>
                <a:spcPct val="25000"/>
              </a:spcBef>
              <a:spcAft>
                <a:spcPts val="1000"/>
              </a:spcAft>
              <a:buClr>
                <a:srgbClr val="336699"/>
              </a:buClr>
              <a:buFontTx/>
              <a:buChar char="-"/>
              <a:defRPr/>
            </a:pPr>
            <a:r>
              <a:rPr lang="tr-TR" altLang="bg-BG" sz="2000" dirty="0" smtClean="0">
                <a:solidFill>
                  <a:srgbClr val="003296"/>
                </a:solidFill>
                <a:cs typeface="Arial" panose="020B0604020202020204" pitchFamily="34" charset="0"/>
              </a:rPr>
              <a:t>Doğrulama için diğer kaynaklar.</a:t>
            </a:r>
            <a:endParaRPr lang="en-GB" altLang="bg-BG" sz="2000" dirty="0" smtClean="0">
              <a:solidFill>
                <a:srgbClr val="003296"/>
              </a:solidFill>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0" y="6545628"/>
            <a:ext cx="9152554" cy="50494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Owner\Desktop\Proje  Uygulama Eğitimi_16 Eylül 2020\SUNUMLARIM\resized_d80d4-2020-04-02t124948z_1125951754_rc2cwf9iqhr9_rtrmadp_3_health-coronavirus-spain-680x365_c.jpg"/>
          <p:cNvPicPr>
            <a:picLocks noChangeAspect="1" noChangeArrowheads="1"/>
          </p:cNvPicPr>
          <p:nvPr/>
        </p:nvPicPr>
        <p:blipFill>
          <a:blip r:embed="rId6"/>
          <a:srcRect r="11531" b="3174"/>
          <a:stretch>
            <a:fillRect/>
          </a:stretch>
        </p:blipFill>
        <p:spPr bwMode="auto">
          <a:xfrm rot="388097">
            <a:off x="4959366" y="4387884"/>
            <a:ext cx="3361516" cy="1974783"/>
          </a:xfrm>
          <a:prstGeom prst="rect">
            <a:avLst/>
          </a:prstGeom>
          <a:noFill/>
        </p:spPr>
      </p:pic>
    </p:spTree>
    <p:extLst>
      <p:ext uri="{BB962C8B-B14F-4D97-AF65-F5344CB8AC3E}">
        <p14:creationId xmlns:p14="http://schemas.microsoft.com/office/powerpoint/2010/main" val="2311279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0336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294666" y="116632"/>
            <a:ext cx="4445686" cy="646331"/>
          </a:xfrm>
          <a:prstGeom prst="rect">
            <a:avLst/>
          </a:prstGeom>
        </p:spPr>
        <p:txBody>
          <a:bodyPr wrap="square">
            <a:spAutoFit/>
          </a:bodyPr>
          <a:lstStyle/>
          <a:p>
            <a:pPr algn="ctr"/>
            <a:r>
              <a:rPr lang="tr-TR" b="1" dirty="0" smtClean="0">
                <a:solidFill>
                  <a:srgbClr val="003296"/>
                </a:solidFill>
                <a:cs typeface="Arial" panose="020B0604020202020204" pitchFamily="34" charset="0"/>
              </a:rPr>
              <a:t>PROJE İLERLEME RAPORU HAZIRLANIRKEN SIK YAPILAN HATALAR</a:t>
            </a:r>
            <a:endParaRPr lang="bg-BG" b="1" dirty="0">
              <a:solidFill>
                <a:srgbClr val="003296"/>
              </a:solidFill>
              <a:cs typeface="Arial" panose="020B0604020202020204" pitchFamily="34" charset="0"/>
            </a:endParaRPr>
          </a:p>
        </p:txBody>
      </p:sp>
      <p:pic>
        <p:nvPicPr>
          <p:cNvPr id="8"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81327"/>
            <a:ext cx="9152554" cy="50494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251521" y="1124744"/>
            <a:ext cx="8553346" cy="5733256"/>
          </a:xfrm>
          <a:prstGeom prst="rect">
            <a:avLst/>
          </a:prstGeom>
        </p:spPr>
        <p:txBody>
          <a:bodyPr>
            <a:noAutofit/>
          </a:bodyPr>
          <a:lstStyle/>
          <a:p>
            <a:pPr algn="just">
              <a:lnSpc>
                <a:spcPts val="1800"/>
              </a:lnSpc>
              <a:spcAft>
                <a:spcPts val="600"/>
              </a:spcAft>
              <a:tabLst>
                <a:tab pos="355600" algn="l"/>
              </a:tabLst>
            </a:pPr>
            <a:r>
              <a:rPr lang="tr-TR" altLang="bg-BG" sz="2000" b="1" dirty="0" smtClean="0">
                <a:solidFill>
                  <a:srgbClr val="003296"/>
                </a:solidFill>
                <a:cs typeface="Arial" panose="020B0604020202020204" pitchFamily="34" charset="0"/>
              </a:rPr>
              <a:t>Proje İlerleme Raporları hazırlanırken en çok karşılaşılan hatalar şu şekildedir:</a:t>
            </a:r>
          </a:p>
          <a:p>
            <a:pPr algn="just">
              <a:lnSpc>
                <a:spcPts val="1800"/>
              </a:lnSpc>
              <a:spcAft>
                <a:spcPts val="600"/>
              </a:spcAft>
              <a:tabLst>
                <a:tab pos="355600" algn="l"/>
              </a:tabLst>
            </a:pPr>
            <a:r>
              <a:rPr lang="tr-TR" altLang="bg-BG" sz="2000" b="1" dirty="0" smtClean="0">
                <a:solidFill>
                  <a:srgbClr val="003296"/>
                </a:solidFill>
                <a:cs typeface="Arial" panose="020B0604020202020204" pitchFamily="34" charset="0"/>
              </a:rPr>
              <a:t>1. </a:t>
            </a:r>
            <a:r>
              <a:rPr lang="bg-BG" altLang="bg-BG" sz="2000" dirty="0" smtClean="0">
                <a:solidFill>
                  <a:srgbClr val="003296"/>
                </a:solidFill>
                <a:cs typeface="Arial" panose="020B0604020202020204" pitchFamily="34" charset="0"/>
              </a:rPr>
              <a:t>„</a:t>
            </a:r>
            <a:r>
              <a:rPr lang="tr-TR" altLang="bg-BG" sz="2000" b="1" dirty="0" smtClean="0">
                <a:solidFill>
                  <a:srgbClr val="003296"/>
                </a:solidFill>
                <a:cs typeface="Arial" panose="020B0604020202020204" pitchFamily="34" charset="0"/>
              </a:rPr>
              <a:t>Temel Bilgiler</a:t>
            </a:r>
            <a:r>
              <a:rPr lang="en-GB" altLang="bg-BG" sz="2000" dirty="0" smtClean="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kısmı</a:t>
            </a:r>
            <a:r>
              <a:rPr lang="en-GB" altLang="bg-BG" sz="2000" dirty="0" smtClean="0">
                <a:solidFill>
                  <a:srgbClr val="003296"/>
                </a:solidFill>
                <a:cs typeface="Arial" panose="020B0604020202020204" pitchFamily="34" charset="0"/>
              </a:rPr>
              <a:t> – </a:t>
            </a:r>
            <a:r>
              <a:rPr lang="tr-TR" altLang="bg-BG" sz="2000" dirty="0" smtClean="0">
                <a:solidFill>
                  <a:srgbClr val="003296"/>
                </a:solidFill>
                <a:cs typeface="Arial" panose="020B0604020202020204" pitchFamily="34" charset="0"/>
              </a:rPr>
              <a:t>Yanlış raporlama dönemi, proje başlangıç ve bitiş tarihlerinin yanlış yazılması, Teknik uygulamadan sorumlu kişinin/yasal temsilcinin iletişim bilgilerinin eksik yazılması…vs.</a:t>
            </a:r>
          </a:p>
          <a:p>
            <a:pPr marL="342900" indent="-342900" algn="just">
              <a:lnSpc>
                <a:spcPts val="1800"/>
              </a:lnSpc>
              <a:spcAft>
                <a:spcPts val="600"/>
              </a:spcAft>
              <a:buFont typeface="Wingdings" panose="05000000000000000000" pitchFamily="2" charset="2"/>
              <a:buChar char="v"/>
              <a:tabLst>
                <a:tab pos="355600" algn="l"/>
              </a:tabLst>
            </a:pPr>
            <a:endParaRPr lang="tr-TR" altLang="bg-BG" sz="2000" dirty="0" smtClean="0">
              <a:solidFill>
                <a:srgbClr val="003296"/>
              </a:solidFill>
              <a:cs typeface="Arial" panose="020B0604020202020204" pitchFamily="34" charset="0"/>
            </a:endParaRPr>
          </a:p>
          <a:p>
            <a:pPr algn="just">
              <a:lnSpc>
                <a:spcPts val="1800"/>
              </a:lnSpc>
              <a:spcAft>
                <a:spcPts val="600"/>
              </a:spcAft>
              <a:tabLst>
                <a:tab pos="355600" algn="l"/>
              </a:tabLst>
            </a:pPr>
            <a:r>
              <a:rPr lang="tr-TR" altLang="bg-BG" sz="2000" b="1" dirty="0" smtClean="0">
                <a:solidFill>
                  <a:srgbClr val="003296"/>
                </a:solidFill>
                <a:cs typeface="Arial" panose="020B0604020202020204" pitchFamily="34" charset="0"/>
              </a:rPr>
              <a:t>2. </a:t>
            </a:r>
            <a:r>
              <a:rPr lang="en-GB" altLang="bg-BG" sz="2000" b="1" dirty="0" smtClean="0">
                <a:solidFill>
                  <a:srgbClr val="003296"/>
                </a:solidFill>
                <a:cs typeface="Arial" panose="020B0604020202020204" pitchFamily="34" charset="0"/>
              </a:rPr>
              <a:t>“</a:t>
            </a:r>
            <a:r>
              <a:rPr lang="tr-TR" altLang="bg-BG" sz="2000" b="1" dirty="0" smtClean="0">
                <a:solidFill>
                  <a:srgbClr val="003296"/>
                </a:solidFill>
                <a:cs typeface="Arial" panose="020B0604020202020204" pitchFamily="34" charset="0"/>
              </a:rPr>
              <a:t>Faaliyet Raporu</a:t>
            </a:r>
            <a:r>
              <a:rPr lang="en-GB" altLang="bg-BG" sz="2000" b="1" dirty="0" smtClean="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kısmı</a:t>
            </a:r>
            <a:r>
              <a:rPr lang="en-GB" altLang="bg-BG" sz="2000" dirty="0" smtClean="0">
                <a:solidFill>
                  <a:srgbClr val="003296"/>
                </a:solidFill>
                <a:cs typeface="Arial" panose="020B0604020202020204" pitchFamily="34" charset="0"/>
              </a:rPr>
              <a:t>: </a:t>
            </a:r>
            <a:r>
              <a:rPr lang="tr-TR" altLang="bg-BG" sz="2000" i="1" dirty="0" smtClean="0">
                <a:solidFill>
                  <a:srgbClr val="003296"/>
                </a:solidFill>
                <a:cs typeface="Arial" panose="020B0604020202020204" pitchFamily="34" charset="0"/>
              </a:rPr>
              <a:t>(PPR belgesi üzerinden anlatılacaktır)</a:t>
            </a:r>
            <a:endParaRPr lang="en-GB" altLang="bg-BG" sz="2000" i="1" dirty="0" smtClean="0">
              <a:solidFill>
                <a:srgbClr val="003296"/>
              </a:solidFill>
              <a:cs typeface="Arial" panose="020B0604020202020204" pitchFamily="34" charset="0"/>
            </a:endParaRPr>
          </a:p>
          <a:p>
            <a:pPr marL="342900" indent="-342900" algn="just">
              <a:lnSpc>
                <a:spcPts val="1800"/>
              </a:lnSpc>
              <a:spcAft>
                <a:spcPts val="600"/>
              </a:spcAft>
              <a:buFontTx/>
              <a:buChar char="-"/>
              <a:tabLst>
                <a:tab pos="355600" algn="l"/>
              </a:tabLst>
            </a:pPr>
            <a:r>
              <a:rPr lang="tr-TR" altLang="bg-BG" sz="2000" b="1" dirty="0" smtClean="0">
                <a:solidFill>
                  <a:srgbClr val="003296"/>
                </a:solidFill>
                <a:cs typeface="Arial" panose="020B0604020202020204" pitchFamily="34" charset="0"/>
              </a:rPr>
              <a:t>2.1. bölüm</a:t>
            </a:r>
            <a:r>
              <a:rPr lang="tr-TR" altLang="bg-BG" sz="2000" dirty="0" smtClean="0">
                <a:solidFill>
                  <a:srgbClr val="003296"/>
                </a:solidFill>
                <a:cs typeface="Arial" panose="020B0604020202020204" pitchFamily="34" charset="0"/>
              </a:rPr>
              <a:t> </a:t>
            </a:r>
            <a:r>
              <a:rPr lang="en-GB" altLang="bg-BG" sz="2000" dirty="0" smtClean="0">
                <a:solidFill>
                  <a:srgbClr val="003296"/>
                </a:solidFill>
                <a:cs typeface="Arial" panose="020B0604020202020204" pitchFamily="34" charset="0"/>
              </a:rPr>
              <a:t>–</a:t>
            </a:r>
            <a:r>
              <a:rPr lang="tr-TR" altLang="bg-BG" sz="2000" dirty="0" smtClean="0">
                <a:solidFill>
                  <a:srgbClr val="003296"/>
                </a:solidFill>
                <a:cs typeface="Arial" panose="020B0604020202020204" pitchFamily="34" charset="0"/>
              </a:rPr>
              <a:t> Tüm proje faaliyetlerinin listelenmemesi ya da Başvuru Formu'ndaki sırayla listelenmemiş olması; </a:t>
            </a:r>
          </a:p>
          <a:p>
            <a:pPr marL="342900" indent="-342900" algn="just">
              <a:lnSpc>
                <a:spcPts val="1800"/>
              </a:lnSpc>
              <a:spcAft>
                <a:spcPts val="600"/>
              </a:spcAft>
              <a:buFontTx/>
              <a:buChar char="-"/>
              <a:tabLst>
                <a:tab pos="355600" algn="l"/>
              </a:tabLst>
            </a:pPr>
            <a:r>
              <a:rPr lang="tr-TR" altLang="bg-BG" sz="2000" dirty="0" smtClean="0">
                <a:solidFill>
                  <a:srgbClr val="003296"/>
                </a:solidFill>
                <a:cs typeface="Arial" panose="020B0604020202020204" pitchFamily="34" charset="0"/>
              </a:rPr>
              <a:t>önceki dönemlere ait faaliyet bilgisinin bulunması; </a:t>
            </a:r>
          </a:p>
          <a:p>
            <a:pPr marL="342900" indent="-342900" algn="just">
              <a:lnSpc>
                <a:spcPts val="1800"/>
              </a:lnSpc>
              <a:spcAft>
                <a:spcPts val="600"/>
              </a:spcAft>
              <a:buFontTx/>
              <a:buChar char="-"/>
              <a:tabLst>
                <a:tab pos="355600" algn="l"/>
              </a:tabLst>
            </a:pPr>
            <a:r>
              <a:rPr lang="tr-TR" altLang="bg-BG" sz="2000" dirty="0" smtClean="0">
                <a:solidFill>
                  <a:srgbClr val="003296"/>
                </a:solidFill>
                <a:cs typeface="Arial" panose="020B0604020202020204" pitchFamily="34" charset="0"/>
              </a:rPr>
              <a:t>planlanan dönem ve faaliyetin uygulandığı dönem arasında oluşan farkın nedeninin gerekçelendirilmemiş olması;</a:t>
            </a:r>
          </a:p>
          <a:p>
            <a:pPr marL="342900" indent="-342900" algn="just">
              <a:lnSpc>
                <a:spcPts val="1800"/>
              </a:lnSpc>
              <a:spcAft>
                <a:spcPts val="600"/>
              </a:spcAft>
              <a:buFontTx/>
              <a:buChar char="-"/>
              <a:tabLst>
                <a:tab pos="355600" algn="l"/>
              </a:tabLst>
            </a:pPr>
            <a:r>
              <a:rPr lang="tr-TR" altLang="bg-BG" sz="2000" dirty="0" smtClean="0">
                <a:solidFill>
                  <a:srgbClr val="003296"/>
                </a:solidFill>
                <a:cs typeface="Arial" panose="020B0604020202020204" pitchFamily="34" charset="0"/>
              </a:rPr>
              <a:t>faaliyetlerin uygulanması sonrasında çıkan somut çıktılar ile </a:t>
            </a:r>
            <a:r>
              <a:rPr lang="tr-TR" altLang="bg-BG" sz="2000" dirty="0" err="1" smtClean="0">
                <a:solidFill>
                  <a:srgbClr val="003296"/>
                </a:solidFill>
                <a:cs typeface="Arial" panose="020B0604020202020204" pitchFamily="34" charset="0"/>
              </a:rPr>
              <a:t>PPR’nin</a:t>
            </a:r>
            <a:r>
              <a:rPr lang="tr-TR" altLang="bg-BG" sz="2000" dirty="0" smtClean="0">
                <a:solidFill>
                  <a:srgbClr val="003296"/>
                </a:solidFill>
                <a:cs typeface="Arial" panose="020B0604020202020204" pitchFamily="34" charset="0"/>
              </a:rPr>
              <a:t> 3.1. kısmında yer alan ulaşılan Çıktı Göstergeleri kısmının karıştırılması…vs.</a:t>
            </a:r>
          </a:p>
          <a:p>
            <a:pPr marL="342900" indent="-342900" algn="just">
              <a:lnSpc>
                <a:spcPts val="1800"/>
              </a:lnSpc>
              <a:spcAft>
                <a:spcPts val="600"/>
              </a:spcAft>
              <a:buFontTx/>
              <a:buChar char="-"/>
              <a:tabLst>
                <a:tab pos="355600" algn="l"/>
              </a:tabLst>
            </a:pPr>
            <a:endParaRPr lang="tr-TR" altLang="bg-BG" sz="2000" dirty="0" smtClean="0">
              <a:solidFill>
                <a:srgbClr val="003296"/>
              </a:solidFill>
              <a:cs typeface="Arial" panose="020B0604020202020204" pitchFamily="34" charset="0"/>
            </a:endParaRPr>
          </a:p>
          <a:p>
            <a:pPr marL="342900" indent="-342900" algn="just">
              <a:lnSpc>
                <a:spcPts val="1800"/>
              </a:lnSpc>
              <a:spcAft>
                <a:spcPts val="600"/>
              </a:spcAft>
              <a:buFontTx/>
              <a:buChar char="-"/>
              <a:tabLst>
                <a:tab pos="355600" algn="l"/>
              </a:tabLst>
            </a:pPr>
            <a:r>
              <a:rPr lang="tr-TR" altLang="bg-BG" sz="2000" b="1" dirty="0">
                <a:solidFill>
                  <a:srgbClr val="003296"/>
                </a:solidFill>
                <a:cs typeface="Arial" panose="020B0604020202020204" pitchFamily="34" charset="0"/>
              </a:rPr>
              <a:t>2.2</a:t>
            </a:r>
            <a:r>
              <a:rPr lang="tr-TR" altLang="bg-BG" sz="2000" b="1" dirty="0" smtClean="0">
                <a:solidFill>
                  <a:srgbClr val="003296"/>
                </a:solidFill>
                <a:cs typeface="Arial" panose="020B0604020202020204" pitchFamily="34" charset="0"/>
              </a:rPr>
              <a:t>. bölüm</a:t>
            </a:r>
            <a:r>
              <a:rPr lang="en-GB" altLang="bg-BG" sz="2000" dirty="0">
                <a:solidFill>
                  <a:srgbClr val="003296"/>
                </a:solidFill>
                <a:cs typeface="Arial" panose="020B0604020202020204" pitchFamily="34" charset="0"/>
              </a:rPr>
              <a:t>– </a:t>
            </a:r>
            <a:r>
              <a:rPr lang="tr-TR" altLang="bg-BG" sz="2000" dirty="0" smtClean="0">
                <a:solidFill>
                  <a:srgbClr val="003296"/>
                </a:solidFill>
                <a:cs typeface="Arial" panose="020B0604020202020204" pitchFamily="34" charset="0"/>
              </a:rPr>
              <a:t> Alt yüklenicilerle imzalanan sözleşme miktarı yerine satın alma planında verilen toplam miktarın yazılması.</a:t>
            </a:r>
          </a:p>
          <a:p>
            <a:pPr marL="342900" indent="-342900" algn="just">
              <a:lnSpc>
                <a:spcPts val="1800"/>
              </a:lnSpc>
              <a:spcAft>
                <a:spcPts val="600"/>
              </a:spcAft>
              <a:buFontTx/>
              <a:buChar char="-"/>
              <a:tabLst>
                <a:tab pos="355600" algn="l"/>
              </a:tabLst>
            </a:pPr>
            <a:endParaRPr lang="en-GB" altLang="bg-BG" sz="2000" dirty="0">
              <a:solidFill>
                <a:srgbClr val="003296"/>
              </a:solidFill>
              <a:cs typeface="Arial" panose="020B0604020202020204" pitchFamily="34" charset="0"/>
            </a:endParaRPr>
          </a:p>
        </p:txBody>
      </p:sp>
    </p:spTree>
    <p:extLst>
      <p:ext uri="{BB962C8B-B14F-4D97-AF65-F5344CB8AC3E}">
        <p14:creationId xmlns:p14="http://schemas.microsoft.com/office/powerpoint/2010/main" val="1328607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5682</TotalTime>
  <Words>1985</Words>
  <Application>Microsoft Office PowerPoint</Application>
  <PresentationFormat>Ekran Gösterisi (4:3)</PresentationFormat>
  <Paragraphs>204</Paragraphs>
  <Slides>22</Slides>
  <Notes>21</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22</vt:i4>
      </vt:variant>
    </vt:vector>
  </HeadingPairs>
  <TitlesOfParts>
    <vt:vector size="27" baseType="lpstr">
      <vt:lpstr>Arial</vt:lpstr>
      <vt:lpstr>Calibri</vt:lpstr>
      <vt:lpstr>Trebuchet MS</vt:lpstr>
      <vt:lpstr>Wingdings</vt:lpstr>
      <vt:lpstr>Office Theme</vt:lpstr>
      <vt:lpstr>PowerPoint Sunusu</vt:lpstr>
      <vt:lpstr>PowerPoint Sunusu</vt:lpstr>
      <vt:lpstr>PowerPoint Sunusu</vt:lpstr>
      <vt:lpstr>PowerPoint Sunusu</vt:lpstr>
      <vt:lpstr>PowerPoint Sunusu</vt:lpstr>
      <vt:lpstr>PowerPoint Sunusu</vt:lpstr>
      <vt:lpstr>PROJE İLERLEME RAPORUNUN DEĞERLENDİRİLMESİ</vt:lpstr>
      <vt:lpstr>MÜCBİR SEBEPLER DURUMUNDA PROJE FAALİYETLERİNİN ALTERNATİF (ÇEVRİMİÇİ) UYGULANMASI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Jakimovski</dc:creator>
  <cp:lastModifiedBy>Ceyda</cp:lastModifiedBy>
  <cp:revision>918</cp:revision>
  <dcterms:created xsi:type="dcterms:W3CDTF">2015-08-20T10:52:59Z</dcterms:created>
  <dcterms:modified xsi:type="dcterms:W3CDTF">2020-09-17T11:09:14Z</dcterms:modified>
</cp:coreProperties>
</file>